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firstSlideNum="2"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920">
          <p15:clr>
            <a:srgbClr val="A4A3A4"/>
          </p15:clr>
        </p15:guide>
        <p15:guide id="2" orient="horz" pos="2208">
          <p15:clr>
            <a:srgbClr val="A4A3A4"/>
          </p15:clr>
        </p15:guide>
        <p15:guide id="3" orient="horz" pos="888">
          <p15:clr>
            <a:srgbClr val="A4A3A4"/>
          </p15:clr>
        </p15:guide>
        <p15:guide id="4" orient="horz" pos="1080">
          <p15:clr>
            <a:srgbClr val="A4A3A4"/>
          </p15:clr>
        </p15:guide>
        <p15:guide id="5" orient="horz">
          <p15:clr>
            <a:srgbClr val="A4A3A4"/>
          </p15:clr>
        </p15:guide>
        <p15:guide id="6" pos="4128">
          <p15:clr>
            <a:srgbClr val="A4A3A4"/>
          </p15:clr>
        </p15:guide>
        <p15:guide id="7" pos="3552">
          <p15:clr>
            <a:srgbClr val="A4A3A4"/>
          </p15:clr>
        </p15:guide>
        <p15:guide id="8" orient="horz" pos="1608">
          <p15:clr>
            <a:srgbClr val="A4A3A4"/>
          </p15:clr>
        </p15:guide>
        <p15:guide id="9" orient="horz" pos="3408">
          <p15:clr>
            <a:srgbClr val="A4A3A4"/>
          </p15:clr>
        </p15:guide>
      </p15:sldGuideLst>
    </p:ext>
    <p:ext uri="GoogleSlidesCustomDataVersion2">
      <go:slidesCustomData xmlns:go="http://customooxmlschemas.google.com/" r:id="rId34" roundtripDataSignature="AMtx7mixhLYvnwnDU14JTL/1ZcveTpEXf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920" orient="horz"/>
        <p:guide pos="2208" orient="horz"/>
        <p:guide pos="888" orient="horz"/>
        <p:guide pos="1080" orient="horz"/>
        <p:guide orient="horz"/>
        <p:guide pos="4128"/>
        <p:guide pos="3552"/>
        <p:guide pos="1608" orient="horz"/>
        <p:guide pos="3408"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34" Type="http://customschemas.google.com/relationships/presentationmetadata" Target="meta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3.jpg>
</file>

<file path=ppt/media/image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mass-my.sharepoint.com/:x:/r/personal/jafletcher_umass_edu/Documents/Fall%202024/MIE%20664%20EnginLdrshp%26Entrepreneurpshp/Operating%20Costs.xlsx?d=w88d7ba2676d94cccb3ebd50f5a3c9c95&amp;csf=1&amp;web=1&amp;e=N2UaJl"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 name="Google Shape;9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Charlie</a:t>
            </a:r>
            <a:endParaRPr/>
          </a:p>
          <a:p>
            <a:pPr indent="0" lvl="0" marL="0" rtl="0" algn="l">
              <a:lnSpc>
                <a:spcPct val="100000"/>
              </a:lnSpc>
              <a:spcBef>
                <a:spcPts val="0"/>
              </a:spcBef>
              <a:spcAft>
                <a:spcPts val="0"/>
              </a:spcAft>
              <a:buSzPts val="1400"/>
              <a:buNone/>
            </a:pPr>
            <a:r>
              <a:t/>
            </a:r>
            <a:endParaRPr/>
          </a:p>
        </p:txBody>
      </p:sp>
      <p:sp>
        <p:nvSpPr>
          <p:cNvPr id="97" name="Google Shape;9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4" name="Google Shape;174;p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n-US" sz="1000">
                <a:latin typeface="Arial"/>
                <a:ea typeface="Arial"/>
                <a:cs typeface="Arial"/>
                <a:sym typeface="Arial"/>
              </a:rPr>
              <a:t>Jadyn</a:t>
            </a:r>
            <a:endParaRPr sz="1000">
              <a:latin typeface="Arial"/>
              <a:ea typeface="Arial"/>
              <a:cs typeface="Arial"/>
              <a:sym typeface="Arial"/>
            </a:endParaRPr>
          </a:p>
          <a:p>
            <a:pPr indent="0" lvl="0" marL="0" rtl="0" algn="ctr">
              <a:lnSpc>
                <a:spcPct val="100000"/>
              </a:lnSpc>
              <a:spcBef>
                <a:spcPts val="0"/>
              </a:spcBef>
              <a:spcAft>
                <a:spcPts val="0"/>
              </a:spcAft>
              <a:buClr>
                <a:schemeClr val="dk1"/>
              </a:buClr>
              <a:buSzPts val="1400"/>
              <a:buFont typeface="Arial"/>
              <a:buNone/>
            </a:pPr>
            <a:r>
              <a:t/>
            </a:r>
            <a:endParaRPr sz="1000">
              <a:latin typeface="Arial"/>
              <a:ea typeface="Arial"/>
              <a:cs typeface="Arial"/>
              <a:sym typeface="Arial"/>
            </a:endParaRPr>
          </a:p>
        </p:txBody>
      </p:sp>
      <p:sp>
        <p:nvSpPr>
          <p:cNvPr id="175" name="Google Shape;175;p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1886ff87f8_1_1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g31886ff87f8_1_10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n-US" sz="1000">
                <a:latin typeface="Arial"/>
                <a:ea typeface="Arial"/>
                <a:cs typeface="Arial"/>
                <a:sym typeface="Arial"/>
              </a:rPr>
              <a:t>Jadyn</a:t>
            </a:r>
            <a:endParaRPr sz="1000">
              <a:latin typeface="Arial"/>
              <a:ea typeface="Arial"/>
              <a:cs typeface="Arial"/>
              <a:sym typeface="Arial"/>
            </a:endParaRPr>
          </a:p>
        </p:txBody>
      </p:sp>
      <p:sp>
        <p:nvSpPr>
          <p:cNvPr id="182" name="Google Shape;182;g31886ff87f8_1_10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1886ff87f8_1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g31886ff87f8_1_1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n-US" sz="1000">
                <a:latin typeface="Arial"/>
                <a:ea typeface="Arial"/>
                <a:cs typeface="Arial"/>
                <a:sym typeface="Arial"/>
              </a:rPr>
              <a:t>Jadyn</a:t>
            </a:r>
            <a:endParaRPr sz="1000">
              <a:latin typeface="Arial"/>
              <a:ea typeface="Arial"/>
              <a:cs typeface="Arial"/>
              <a:sym typeface="Arial"/>
            </a:endParaRPr>
          </a:p>
          <a:p>
            <a:pPr indent="0" lvl="0" marL="0" rtl="0" algn="ctr">
              <a:lnSpc>
                <a:spcPct val="100000"/>
              </a:lnSpc>
              <a:spcBef>
                <a:spcPts val="0"/>
              </a:spcBef>
              <a:spcAft>
                <a:spcPts val="0"/>
              </a:spcAft>
              <a:buClr>
                <a:schemeClr val="dk1"/>
              </a:buClr>
              <a:buSzPts val="1400"/>
              <a:buFont typeface="Arial"/>
              <a:buNone/>
            </a:pPr>
            <a:r>
              <a:t/>
            </a:r>
            <a:endParaRPr sz="1000">
              <a:latin typeface="Arial"/>
              <a:ea typeface="Arial"/>
              <a:cs typeface="Arial"/>
              <a:sym typeface="Arial"/>
            </a:endParaRPr>
          </a:p>
        </p:txBody>
      </p:sp>
      <p:sp>
        <p:nvSpPr>
          <p:cNvPr id="189" name="Google Shape;189;g31886ff87f8_1_10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1886ff87f8_1_1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5" name="Google Shape;195;g31886ff87f8_1_17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Harsh</a:t>
            </a:r>
            <a:endParaRPr/>
          </a:p>
        </p:txBody>
      </p:sp>
      <p:sp>
        <p:nvSpPr>
          <p:cNvPr id="196" name="Google Shape;196;g31886ff87f8_1_17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1886ff87f8_1_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2" name="Google Shape;202;g31886ff87f8_1_8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Nara</a:t>
            </a:r>
            <a:endParaRPr/>
          </a:p>
        </p:txBody>
      </p:sp>
      <p:sp>
        <p:nvSpPr>
          <p:cNvPr id="203" name="Google Shape;203;g31886ff87f8_1_8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1886ff87f8_1_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g31886ff87f8_1_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Nara</a:t>
            </a:r>
            <a:endParaRPr/>
          </a:p>
        </p:txBody>
      </p:sp>
      <p:sp>
        <p:nvSpPr>
          <p:cNvPr id="210" name="Google Shape;210;g31886ff87f8_1_5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1886ff87f8_1_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g31886ff87f8_1_6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Nara</a:t>
            </a:r>
            <a:endParaRPr/>
          </a:p>
        </p:txBody>
      </p:sp>
      <p:sp>
        <p:nvSpPr>
          <p:cNvPr id="217" name="Google Shape;217;g31886ff87f8_1_6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1886ff87f8_1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g31886ff87f8_1_7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Charlie (Left) &amp; Jadyn (Right)</a:t>
            </a:r>
            <a:endParaRPr/>
          </a:p>
        </p:txBody>
      </p:sp>
      <p:sp>
        <p:nvSpPr>
          <p:cNvPr id="224" name="Google Shape;224;g31886ff87f8_1_7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1886ff87f8_1_1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0" name="Google Shape;230;g31886ff87f8_1_1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Siddarth</a:t>
            </a:r>
            <a:endParaRPr/>
          </a:p>
        </p:txBody>
      </p:sp>
      <p:sp>
        <p:nvSpPr>
          <p:cNvPr id="231" name="Google Shape;231;g31886ff87f8_1_1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1886ff87f8_1_1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7" name="Google Shape;237;g31886ff87f8_1_17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Siddarth</a:t>
            </a:r>
            <a:endParaRPr/>
          </a:p>
        </p:txBody>
      </p:sp>
      <p:sp>
        <p:nvSpPr>
          <p:cNvPr id="238" name="Google Shape;238;g31886ff87f8_1_17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rPr lang="en-US"/>
              <a:t>Charlie</a:t>
            </a:r>
            <a:endParaRPr/>
          </a:p>
        </p:txBody>
      </p:sp>
      <p:sp>
        <p:nvSpPr>
          <p:cNvPr id="104" name="Google Shape;104;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1886ff87f8_2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1886ff87f8_2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Nara</a:t>
            </a:r>
            <a:endParaRPr/>
          </a:p>
        </p:txBody>
      </p:sp>
      <p:sp>
        <p:nvSpPr>
          <p:cNvPr id="245" name="Google Shape;245;g31886ff87f8_2_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1953fe73e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31953fe73e2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Nara</a:t>
            </a:r>
            <a:br>
              <a:rPr lang="en-US"/>
            </a:br>
            <a:r>
              <a:rPr lang="en-US" sz="1100" u="sng">
                <a:solidFill>
                  <a:schemeClr val="hlink"/>
                </a:solidFill>
                <a:latin typeface="Arial"/>
                <a:ea typeface="Arial"/>
                <a:cs typeface="Arial"/>
                <a:sym typeface="Arial"/>
                <a:hlinkClick r:id="rId2"/>
              </a:rPr>
              <a:t>Operating Costs.xlsx</a:t>
            </a:r>
            <a:endParaRPr/>
          </a:p>
        </p:txBody>
      </p:sp>
      <p:sp>
        <p:nvSpPr>
          <p:cNvPr id="254" name="Google Shape;254;g31953fe73e2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18af4835a3_0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18af4835a3_0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Nara</a:t>
            </a:r>
            <a:endParaRPr/>
          </a:p>
        </p:txBody>
      </p:sp>
      <p:sp>
        <p:nvSpPr>
          <p:cNvPr id="262" name="Google Shape;262;g318af4835a3_0_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1886ff87f8_2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1886ff87f8_2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Harsh</a:t>
            </a:r>
            <a:endParaRPr/>
          </a:p>
        </p:txBody>
      </p:sp>
      <p:sp>
        <p:nvSpPr>
          <p:cNvPr id="269" name="Google Shape;269;g31886ff87f8_2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1886ff87f8_2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1886ff87f8_2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Nara</a:t>
            </a:r>
            <a:endParaRPr/>
          </a:p>
        </p:txBody>
      </p:sp>
      <p:sp>
        <p:nvSpPr>
          <p:cNvPr id="276" name="Google Shape;276;g31886ff87f8_2_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1886ff87f8_1_2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1886ff87f8_1_2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Siddarth</a:t>
            </a:r>
            <a:endParaRPr/>
          </a:p>
        </p:txBody>
      </p:sp>
      <p:sp>
        <p:nvSpPr>
          <p:cNvPr id="283" name="Google Shape;283;g31886ff87f8_1_2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1886ff87f8_1_2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1886ff87f8_1_2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Siddarth</a:t>
            </a:r>
            <a:endParaRPr/>
          </a:p>
        </p:txBody>
      </p:sp>
      <p:sp>
        <p:nvSpPr>
          <p:cNvPr id="290" name="Google Shape;290;g31886ff87f8_1_2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6" name="Google Shape;29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1" name="Google Shape;301;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4" name="Google Shape;12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Charlie</a:t>
            </a:r>
            <a:endParaRPr/>
          </a:p>
        </p:txBody>
      </p:sp>
      <p:sp>
        <p:nvSpPr>
          <p:cNvPr id="125" name="Google Shape;12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 name="Google Shape;130;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400"/>
              <a:buNone/>
            </a:pPr>
            <a:r>
              <a:rPr lang="en-US"/>
              <a:t>Siddarth</a:t>
            </a:r>
            <a:endParaRPr/>
          </a:p>
        </p:txBody>
      </p:sp>
      <p:sp>
        <p:nvSpPr>
          <p:cNvPr id="131" name="Google Shape;131;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188db70c91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 name="Google Shape;138;g3188db70c91_0_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lang="en-US"/>
              <a:t>Jadyn</a:t>
            </a:r>
            <a:endParaRPr/>
          </a:p>
        </p:txBody>
      </p:sp>
      <p:sp>
        <p:nvSpPr>
          <p:cNvPr id="139" name="Google Shape;139;g3188db70c91_0_2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1867a81a27_3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g31867a81a27_3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Siddarth</a:t>
            </a:r>
            <a:endParaRPr/>
          </a:p>
        </p:txBody>
      </p:sp>
      <p:sp>
        <p:nvSpPr>
          <p:cNvPr id="147" name="Google Shape;147;g31867a81a27_3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1867a81a27_3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3" name="Google Shape;153;g31867a81a27_3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Jadyn</a:t>
            </a:r>
            <a:endParaRPr/>
          </a:p>
        </p:txBody>
      </p:sp>
      <p:sp>
        <p:nvSpPr>
          <p:cNvPr id="154" name="Google Shape;154;g31867a81a27_3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1886ff87f8_1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0" name="Google Shape;160;g31886ff87f8_1_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Charlie</a:t>
            </a:r>
            <a:endParaRPr/>
          </a:p>
        </p:txBody>
      </p:sp>
      <p:sp>
        <p:nvSpPr>
          <p:cNvPr id="161" name="Google Shape;161;g31886ff87f8_1_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1886ff87f8_1_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7" name="Google Shape;167;g31886ff87f8_1_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Charlie</a:t>
            </a:r>
            <a:endParaRPr/>
          </a:p>
        </p:txBody>
      </p:sp>
      <p:sp>
        <p:nvSpPr>
          <p:cNvPr id="168" name="Google Shape;168;g31886ff87f8_1_7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 Id="rId3" Type="http://schemas.openxmlformats.org/officeDocument/2006/relationships/image" Target="../media/image16.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Option 1" showMasterSp="0">
  <p:cSld name="Cover-Option 1">
    <p:spTree>
      <p:nvGrpSpPr>
        <p:cNvPr id="17" name="Shape 17"/>
        <p:cNvGrpSpPr/>
        <p:nvPr/>
      </p:nvGrpSpPr>
      <p:grpSpPr>
        <a:xfrm>
          <a:off x="0" y="0"/>
          <a:ext cx="0" cy="0"/>
          <a:chOff x="0" y="0"/>
          <a:chExt cx="0" cy="0"/>
        </a:xfrm>
      </p:grpSpPr>
      <p:pic>
        <p:nvPicPr>
          <p:cNvPr id="18" name="Google Shape;18;p19"/>
          <p:cNvPicPr preferRelativeResize="0"/>
          <p:nvPr/>
        </p:nvPicPr>
        <p:blipFill rotWithShape="1">
          <a:blip r:embed="rId2">
            <a:alphaModFix/>
          </a:blip>
          <a:srcRect b="0" l="0" r="0" t="0"/>
          <a:stretch/>
        </p:blipFill>
        <p:spPr>
          <a:xfrm>
            <a:off x="-1" y="0"/>
            <a:ext cx="12192000" cy="6858000"/>
          </a:xfrm>
          <a:prstGeom prst="rect">
            <a:avLst/>
          </a:prstGeom>
          <a:noFill/>
          <a:ln>
            <a:noFill/>
          </a:ln>
        </p:spPr>
      </p:pic>
      <p:pic>
        <p:nvPicPr>
          <p:cNvPr id="19" name="Google Shape;19;p19"/>
          <p:cNvPicPr preferRelativeResize="0"/>
          <p:nvPr/>
        </p:nvPicPr>
        <p:blipFill rotWithShape="1">
          <a:blip r:embed="rId3">
            <a:alphaModFix amt="55000"/>
          </a:blip>
          <a:srcRect b="0" l="0" r="0" t="0"/>
          <a:stretch/>
        </p:blipFill>
        <p:spPr>
          <a:xfrm>
            <a:off x="0" y="0"/>
            <a:ext cx="12192000" cy="6858000"/>
          </a:xfrm>
          <a:prstGeom prst="rect">
            <a:avLst/>
          </a:prstGeom>
          <a:gradFill>
            <a:gsLst>
              <a:gs pos="0">
                <a:srgbClr val="E5E5E4">
                  <a:alpha val="0"/>
                </a:srgbClr>
              </a:gs>
              <a:gs pos="55000">
                <a:srgbClr val="E5E5E4">
                  <a:alpha val="0"/>
                </a:srgbClr>
              </a:gs>
              <a:gs pos="100000">
                <a:srgbClr val="0070C0"/>
              </a:gs>
            </a:gsLst>
            <a:lin ang="16200000" scaled="0"/>
          </a:gradFill>
          <a:ln>
            <a:noFill/>
          </a:ln>
        </p:spPr>
      </p:pic>
      <p:sp>
        <p:nvSpPr>
          <p:cNvPr id="20" name="Google Shape;20;p19"/>
          <p:cNvSpPr/>
          <p:nvPr/>
        </p:nvSpPr>
        <p:spPr>
          <a:xfrm>
            <a:off x="1" y="2082450"/>
            <a:ext cx="6435523" cy="2559931"/>
          </a:xfrm>
          <a:prstGeom prst="rect">
            <a:avLst/>
          </a:prstGeom>
          <a:gradFill>
            <a:gsLst>
              <a:gs pos="0">
                <a:srgbClr val="861C33"/>
              </a:gs>
              <a:gs pos="39000">
                <a:srgbClr val="861C33"/>
              </a:gs>
              <a:gs pos="100000">
                <a:srgbClr val="60061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1" name="Google Shape;21;p19"/>
          <p:cNvSpPr/>
          <p:nvPr/>
        </p:nvSpPr>
        <p:spPr>
          <a:xfrm>
            <a:off x="1" y="4622923"/>
            <a:ext cx="6435523" cy="242317"/>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2" name="Google Shape;22;p19"/>
          <p:cNvSpPr txBox="1"/>
          <p:nvPr>
            <p:ph type="ctrTitle"/>
          </p:nvPr>
        </p:nvSpPr>
        <p:spPr>
          <a:xfrm>
            <a:off x="1" y="2426796"/>
            <a:ext cx="6435524" cy="2209031"/>
          </a:xfrm>
          <a:prstGeom prst="rect">
            <a:avLst/>
          </a:prstGeom>
          <a:noFill/>
          <a:ln>
            <a:noFill/>
          </a:ln>
        </p:spPr>
        <p:txBody>
          <a:bodyPr anchorCtr="0" anchor="ctr" bIns="0" lIns="640075" spcFirstLastPara="1" rIns="640075" wrap="square" tIns="0">
            <a:noAutofit/>
          </a:bodyPr>
          <a:lstStyle>
            <a:lvl1pPr lvl="0" algn="l">
              <a:lnSpc>
                <a:spcPct val="90000"/>
              </a:lnSpc>
              <a:spcBef>
                <a:spcPts val="0"/>
              </a:spcBef>
              <a:spcAft>
                <a:spcPts val="0"/>
              </a:spcAft>
              <a:buClr>
                <a:schemeClr val="lt1"/>
              </a:buClr>
              <a:buSzPts val="4000"/>
              <a:buFont typeface="Arial"/>
              <a:buNone/>
              <a:defRPr b="1" i="0" sz="4000"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id="23" name="Google Shape;23;p19"/>
          <p:cNvPicPr preferRelativeResize="0"/>
          <p:nvPr/>
        </p:nvPicPr>
        <p:blipFill rotWithShape="1">
          <a:blip r:embed="rId4">
            <a:alphaModFix/>
          </a:blip>
          <a:srcRect b="0" l="0" r="0" t="0"/>
          <a:stretch/>
        </p:blipFill>
        <p:spPr>
          <a:xfrm>
            <a:off x="709975" y="5230802"/>
            <a:ext cx="2009583" cy="802810"/>
          </a:xfrm>
          <a:prstGeom prst="rect">
            <a:avLst/>
          </a:prstGeom>
          <a:noFill/>
          <a:ln>
            <a:noFill/>
          </a:ln>
          <a:effectLst>
            <a:outerShdw blurRad="50800" rotWithShape="0" algn="ctr" dir="5400000" dist="50800">
              <a:srgbClr val="000000">
                <a:alpha val="49019"/>
              </a:srgbClr>
            </a:outerShdw>
          </a:effec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61" name="Shape 61"/>
        <p:cNvGrpSpPr/>
        <p:nvPr/>
      </p:nvGrpSpPr>
      <p:grpSpPr>
        <a:xfrm>
          <a:off x="0" y="0"/>
          <a:ext cx="0" cy="0"/>
          <a:chOff x="0" y="0"/>
          <a:chExt cx="0" cy="0"/>
        </a:xfrm>
      </p:grpSpPr>
      <p:sp>
        <p:nvSpPr>
          <p:cNvPr id="62" name="Google Shape;62;p28"/>
          <p:cNvSpPr txBox="1"/>
          <p:nvPr>
            <p:ph type="title"/>
          </p:nvPr>
        </p:nvSpPr>
        <p:spPr>
          <a:xfrm>
            <a:off x="609600" y="627298"/>
            <a:ext cx="10515600" cy="652463"/>
          </a:xfrm>
          <a:prstGeom prst="rect">
            <a:avLst/>
          </a:prstGeom>
          <a:noFill/>
          <a:ln>
            <a:noFill/>
          </a:ln>
        </p:spPr>
        <p:txBody>
          <a:bodyPr anchorCtr="0" anchor="t" bIns="45700" lIns="365750" spcFirstLastPara="1" rIns="365750" wrap="square" tIns="45700">
            <a:noAutofit/>
          </a:bodyPr>
          <a:lstStyle>
            <a:lvl1pPr lvl="0" algn="l">
              <a:lnSpc>
                <a:spcPct val="90000"/>
              </a:lnSpc>
              <a:spcBef>
                <a:spcPts val="0"/>
              </a:spcBef>
              <a:spcAft>
                <a:spcPts val="0"/>
              </a:spcAft>
              <a:buClr>
                <a:srgbClr val="861C33"/>
              </a:buClr>
              <a:buSzPts val="3400"/>
              <a:buFont typeface="Arial"/>
              <a:buNone/>
              <a:defRPr>
                <a:solidFill>
                  <a:srgbClr val="861C33"/>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8"/>
          <p:cNvSpPr txBox="1"/>
          <p:nvPr>
            <p:ph idx="1" type="body"/>
          </p:nvPr>
        </p:nvSpPr>
        <p:spPr>
          <a:xfrm>
            <a:off x="609599" y="1620203"/>
            <a:ext cx="5157787" cy="689917"/>
          </a:xfrm>
          <a:prstGeom prst="rect">
            <a:avLst/>
          </a:prstGeom>
          <a:noFill/>
          <a:ln>
            <a:noFill/>
          </a:ln>
        </p:spPr>
        <p:txBody>
          <a:bodyPr anchorCtr="0" anchor="t" bIns="45700" lIns="365750" spcFirstLastPara="1" rIns="365750" wrap="square" tIns="0">
            <a:noAutofit/>
          </a:bodyPr>
          <a:lstStyle>
            <a:lvl1pPr indent="-228600" lvl="0" marL="457200" algn="l">
              <a:lnSpc>
                <a:spcPct val="100000"/>
              </a:lnSpc>
              <a:spcBef>
                <a:spcPts val="600"/>
              </a:spcBef>
              <a:spcAft>
                <a:spcPts val="0"/>
              </a:spcAft>
              <a:buClr>
                <a:schemeClr val="dk1"/>
              </a:buClr>
              <a:buSzPts val="2400"/>
              <a:buNone/>
              <a:defRPr b="1" sz="2400"/>
            </a:lvl1pPr>
            <a:lvl2pPr indent="-228600" lvl="1" marL="914400" algn="l">
              <a:lnSpc>
                <a:spcPct val="100000"/>
              </a:lnSpc>
              <a:spcBef>
                <a:spcPts val="600"/>
              </a:spcBef>
              <a:spcAft>
                <a:spcPts val="0"/>
              </a:spcAft>
              <a:buClr>
                <a:schemeClr val="dk1"/>
              </a:buClr>
              <a:buSzPts val="2000"/>
              <a:buNone/>
              <a:defRPr b="1" sz="2000"/>
            </a:lvl2pPr>
            <a:lvl3pPr indent="-228600" lvl="2" marL="1371600" algn="l">
              <a:lnSpc>
                <a:spcPct val="100000"/>
              </a:lnSpc>
              <a:spcBef>
                <a:spcPts val="600"/>
              </a:spcBef>
              <a:spcAft>
                <a:spcPts val="0"/>
              </a:spcAft>
              <a:buClr>
                <a:schemeClr val="dk1"/>
              </a:buClr>
              <a:buSzPts val="1800"/>
              <a:buNone/>
              <a:defRPr b="1" sz="1800"/>
            </a:lvl3pPr>
            <a:lvl4pPr indent="-228600" lvl="3" marL="1828800" algn="l">
              <a:lnSpc>
                <a:spcPct val="100000"/>
              </a:lnSpc>
              <a:spcBef>
                <a:spcPts val="600"/>
              </a:spcBef>
              <a:spcAft>
                <a:spcPts val="0"/>
              </a:spcAft>
              <a:buClr>
                <a:schemeClr val="dk1"/>
              </a:buClr>
              <a:buSzPts val="1600"/>
              <a:buNone/>
              <a:defRPr b="1" sz="1600"/>
            </a:lvl4pPr>
            <a:lvl5pPr indent="-228600" lvl="4" marL="2286000" algn="l">
              <a:lnSpc>
                <a:spcPct val="100000"/>
              </a:lnSpc>
              <a:spcBef>
                <a:spcPts val="6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4" name="Google Shape;64;p28"/>
          <p:cNvSpPr txBox="1"/>
          <p:nvPr>
            <p:ph idx="2" type="body"/>
          </p:nvPr>
        </p:nvSpPr>
        <p:spPr>
          <a:xfrm>
            <a:off x="609600" y="2260249"/>
            <a:ext cx="5157787" cy="3593288"/>
          </a:xfrm>
          <a:prstGeom prst="rect">
            <a:avLst/>
          </a:prstGeom>
          <a:noFill/>
          <a:ln>
            <a:noFill/>
          </a:ln>
        </p:spPr>
        <p:txBody>
          <a:bodyPr anchorCtr="0" anchor="t" bIns="45700" lIns="365750" spcFirstLastPara="1" rIns="365750" wrap="square" tIns="0">
            <a:noAutofit/>
          </a:bodyPr>
          <a:lstStyle>
            <a:lvl1pPr indent="-342900" lvl="0" marL="457200" algn="l">
              <a:lnSpc>
                <a:spcPct val="100000"/>
              </a:lnSpc>
              <a:spcBef>
                <a:spcPts val="600"/>
              </a:spcBef>
              <a:spcAft>
                <a:spcPts val="0"/>
              </a:spcAft>
              <a:buClr>
                <a:schemeClr val="dk1"/>
              </a:buClr>
              <a:buSzPts val="1800"/>
              <a:buChar char="•"/>
              <a:defRPr/>
            </a:lvl1pPr>
            <a:lvl2pPr indent="-342900" lvl="1" marL="914400" algn="l">
              <a:lnSpc>
                <a:spcPct val="100000"/>
              </a:lnSpc>
              <a:spcBef>
                <a:spcPts val="600"/>
              </a:spcBef>
              <a:spcAft>
                <a:spcPts val="0"/>
              </a:spcAft>
              <a:buClr>
                <a:schemeClr val="dk1"/>
              </a:buClr>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 name="Google Shape;65;p28"/>
          <p:cNvSpPr txBox="1"/>
          <p:nvPr>
            <p:ph idx="3" type="body"/>
          </p:nvPr>
        </p:nvSpPr>
        <p:spPr>
          <a:xfrm>
            <a:off x="6114535" y="1620203"/>
            <a:ext cx="5183188" cy="689917"/>
          </a:xfrm>
          <a:prstGeom prst="rect">
            <a:avLst/>
          </a:prstGeom>
          <a:noFill/>
          <a:ln>
            <a:noFill/>
          </a:ln>
        </p:spPr>
        <p:txBody>
          <a:bodyPr anchorCtr="0" anchor="t" bIns="45700" lIns="365750" spcFirstLastPara="1" rIns="365750" wrap="square" tIns="0">
            <a:noAutofit/>
          </a:bodyPr>
          <a:lstStyle>
            <a:lvl1pPr indent="-228600" lvl="0" marL="457200" algn="l">
              <a:lnSpc>
                <a:spcPct val="100000"/>
              </a:lnSpc>
              <a:spcBef>
                <a:spcPts val="600"/>
              </a:spcBef>
              <a:spcAft>
                <a:spcPts val="0"/>
              </a:spcAft>
              <a:buClr>
                <a:schemeClr val="dk1"/>
              </a:buClr>
              <a:buSzPts val="2400"/>
              <a:buNone/>
              <a:defRPr b="1" sz="2400"/>
            </a:lvl1pPr>
            <a:lvl2pPr indent="-228600" lvl="1" marL="914400" algn="l">
              <a:lnSpc>
                <a:spcPct val="100000"/>
              </a:lnSpc>
              <a:spcBef>
                <a:spcPts val="600"/>
              </a:spcBef>
              <a:spcAft>
                <a:spcPts val="0"/>
              </a:spcAft>
              <a:buClr>
                <a:schemeClr val="dk1"/>
              </a:buClr>
              <a:buSzPts val="2000"/>
              <a:buNone/>
              <a:defRPr b="1" sz="2000"/>
            </a:lvl2pPr>
            <a:lvl3pPr indent="-228600" lvl="2" marL="1371600" algn="l">
              <a:lnSpc>
                <a:spcPct val="100000"/>
              </a:lnSpc>
              <a:spcBef>
                <a:spcPts val="600"/>
              </a:spcBef>
              <a:spcAft>
                <a:spcPts val="0"/>
              </a:spcAft>
              <a:buClr>
                <a:schemeClr val="dk1"/>
              </a:buClr>
              <a:buSzPts val="1800"/>
              <a:buNone/>
              <a:defRPr b="1" sz="1800"/>
            </a:lvl3pPr>
            <a:lvl4pPr indent="-228600" lvl="3" marL="1828800" algn="l">
              <a:lnSpc>
                <a:spcPct val="100000"/>
              </a:lnSpc>
              <a:spcBef>
                <a:spcPts val="600"/>
              </a:spcBef>
              <a:spcAft>
                <a:spcPts val="0"/>
              </a:spcAft>
              <a:buClr>
                <a:schemeClr val="dk1"/>
              </a:buClr>
              <a:buSzPts val="1600"/>
              <a:buNone/>
              <a:defRPr b="1" sz="1600"/>
            </a:lvl4pPr>
            <a:lvl5pPr indent="-228600" lvl="4" marL="2286000" algn="l">
              <a:lnSpc>
                <a:spcPct val="100000"/>
              </a:lnSpc>
              <a:spcBef>
                <a:spcPts val="6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6" name="Google Shape;66;p28"/>
          <p:cNvSpPr txBox="1"/>
          <p:nvPr>
            <p:ph idx="4" type="body"/>
          </p:nvPr>
        </p:nvSpPr>
        <p:spPr>
          <a:xfrm>
            <a:off x="6096000" y="2254659"/>
            <a:ext cx="5183188" cy="3610452"/>
          </a:xfrm>
          <a:prstGeom prst="rect">
            <a:avLst/>
          </a:prstGeom>
          <a:noFill/>
          <a:ln>
            <a:noFill/>
          </a:ln>
        </p:spPr>
        <p:txBody>
          <a:bodyPr anchorCtr="0" anchor="t" bIns="45700" lIns="365750" spcFirstLastPara="1" rIns="365750" wrap="square" tIns="0">
            <a:noAutofit/>
          </a:bodyPr>
          <a:lstStyle>
            <a:lvl1pPr indent="-342900" lvl="0" marL="457200" algn="l">
              <a:lnSpc>
                <a:spcPct val="100000"/>
              </a:lnSpc>
              <a:spcBef>
                <a:spcPts val="600"/>
              </a:spcBef>
              <a:spcAft>
                <a:spcPts val="0"/>
              </a:spcAft>
              <a:buClr>
                <a:schemeClr val="dk1"/>
              </a:buClr>
              <a:buSzPts val="1800"/>
              <a:buChar char="•"/>
              <a:defRPr/>
            </a:lvl1pPr>
            <a:lvl2pPr indent="-342900" lvl="1" marL="914400" algn="l">
              <a:lnSpc>
                <a:spcPct val="100000"/>
              </a:lnSpc>
              <a:spcBef>
                <a:spcPts val="600"/>
              </a:spcBef>
              <a:spcAft>
                <a:spcPts val="0"/>
              </a:spcAft>
              <a:buClr>
                <a:schemeClr val="dk1"/>
              </a:buClr>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 name="Google Shape;67;p28"/>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sz="1200">
                <a:solidFill>
                  <a:srgbClr val="C7C8CB"/>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mparison">
  <p:cSld name="1_Comparison">
    <p:spTree>
      <p:nvGrpSpPr>
        <p:cNvPr id="68" name="Shape 68"/>
        <p:cNvGrpSpPr/>
        <p:nvPr/>
      </p:nvGrpSpPr>
      <p:grpSpPr>
        <a:xfrm>
          <a:off x="0" y="0"/>
          <a:ext cx="0" cy="0"/>
          <a:chOff x="0" y="0"/>
          <a:chExt cx="0" cy="0"/>
        </a:xfrm>
      </p:grpSpPr>
      <p:sp>
        <p:nvSpPr>
          <p:cNvPr id="69" name="Google Shape;69;p29"/>
          <p:cNvSpPr txBox="1"/>
          <p:nvPr>
            <p:ph type="title"/>
          </p:nvPr>
        </p:nvSpPr>
        <p:spPr>
          <a:xfrm>
            <a:off x="609600" y="627298"/>
            <a:ext cx="10515600" cy="652463"/>
          </a:xfrm>
          <a:prstGeom prst="rect">
            <a:avLst/>
          </a:prstGeom>
          <a:noFill/>
          <a:ln>
            <a:noFill/>
          </a:ln>
        </p:spPr>
        <p:txBody>
          <a:bodyPr anchorCtr="0" anchor="t" bIns="45700" lIns="365750" spcFirstLastPara="1" rIns="365750" wrap="square" tIns="45700">
            <a:noAutofit/>
          </a:bodyPr>
          <a:lstStyle>
            <a:lvl1pPr lvl="0" algn="l">
              <a:lnSpc>
                <a:spcPct val="90000"/>
              </a:lnSpc>
              <a:spcBef>
                <a:spcPts val="0"/>
              </a:spcBef>
              <a:spcAft>
                <a:spcPts val="0"/>
              </a:spcAft>
              <a:buClr>
                <a:srgbClr val="861C33"/>
              </a:buClr>
              <a:buSzPts val="3400"/>
              <a:buFont typeface="Arial"/>
              <a:buNone/>
              <a:defRPr>
                <a:solidFill>
                  <a:srgbClr val="861C33"/>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9"/>
          <p:cNvSpPr txBox="1"/>
          <p:nvPr>
            <p:ph idx="1" type="body"/>
          </p:nvPr>
        </p:nvSpPr>
        <p:spPr>
          <a:xfrm>
            <a:off x="597454" y="1337926"/>
            <a:ext cx="5157787" cy="412749"/>
          </a:xfrm>
          <a:prstGeom prst="rect">
            <a:avLst/>
          </a:prstGeom>
          <a:noFill/>
          <a:ln>
            <a:noFill/>
          </a:ln>
        </p:spPr>
        <p:txBody>
          <a:bodyPr anchorCtr="0" anchor="t" bIns="0" lIns="365750" spcFirstLastPara="1" rIns="365750" wrap="square" tIns="0">
            <a:noAutofit/>
          </a:bodyPr>
          <a:lstStyle>
            <a:lvl1pPr indent="-228600" lvl="0" marL="457200" algn="l">
              <a:lnSpc>
                <a:spcPct val="100000"/>
              </a:lnSpc>
              <a:spcBef>
                <a:spcPts val="600"/>
              </a:spcBef>
              <a:spcAft>
                <a:spcPts val="0"/>
              </a:spcAft>
              <a:buClr>
                <a:schemeClr val="dk1"/>
              </a:buClr>
              <a:buSzPts val="1500"/>
              <a:buNone/>
              <a:defRPr b="1" sz="1500"/>
            </a:lvl1pPr>
            <a:lvl2pPr indent="-228600" lvl="1" marL="914400" algn="l">
              <a:lnSpc>
                <a:spcPct val="100000"/>
              </a:lnSpc>
              <a:spcBef>
                <a:spcPts val="600"/>
              </a:spcBef>
              <a:spcAft>
                <a:spcPts val="0"/>
              </a:spcAft>
              <a:buClr>
                <a:schemeClr val="dk1"/>
              </a:buClr>
              <a:buSzPts val="2000"/>
              <a:buNone/>
              <a:defRPr b="1" sz="2000"/>
            </a:lvl2pPr>
            <a:lvl3pPr indent="-228600" lvl="2" marL="1371600" algn="l">
              <a:lnSpc>
                <a:spcPct val="100000"/>
              </a:lnSpc>
              <a:spcBef>
                <a:spcPts val="600"/>
              </a:spcBef>
              <a:spcAft>
                <a:spcPts val="0"/>
              </a:spcAft>
              <a:buClr>
                <a:schemeClr val="dk1"/>
              </a:buClr>
              <a:buSzPts val="1800"/>
              <a:buNone/>
              <a:defRPr b="1" sz="1800"/>
            </a:lvl3pPr>
            <a:lvl4pPr indent="-228600" lvl="3" marL="1828800" algn="l">
              <a:lnSpc>
                <a:spcPct val="100000"/>
              </a:lnSpc>
              <a:spcBef>
                <a:spcPts val="600"/>
              </a:spcBef>
              <a:spcAft>
                <a:spcPts val="0"/>
              </a:spcAft>
              <a:buClr>
                <a:schemeClr val="dk1"/>
              </a:buClr>
              <a:buSzPts val="1600"/>
              <a:buNone/>
              <a:defRPr b="1" sz="1600"/>
            </a:lvl4pPr>
            <a:lvl5pPr indent="-228600" lvl="4" marL="2286000" algn="l">
              <a:lnSpc>
                <a:spcPct val="100000"/>
              </a:lnSpc>
              <a:spcBef>
                <a:spcPts val="6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71" name="Google Shape;71;p29"/>
          <p:cNvSpPr txBox="1"/>
          <p:nvPr>
            <p:ph idx="2" type="body"/>
          </p:nvPr>
        </p:nvSpPr>
        <p:spPr>
          <a:xfrm>
            <a:off x="597455" y="2063508"/>
            <a:ext cx="5157787" cy="1873492"/>
          </a:xfrm>
          <a:prstGeom prst="rect">
            <a:avLst/>
          </a:prstGeom>
          <a:noFill/>
          <a:ln>
            <a:noFill/>
          </a:ln>
        </p:spPr>
        <p:txBody>
          <a:bodyPr anchorCtr="0" anchor="t" bIns="45700" lIns="365750" spcFirstLastPara="1" rIns="365750" wrap="square" tIns="0">
            <a:noAutofit/>
          </a:bodyPr>
          <a:lstStyle>
            <a:lvl1pPr indent="-228600" lvl="0" marL="457200" algn="l">
              <a:lnSpc>
                <a:spcPct val="100000"/>
              </a:lnSpc>
              <a:spcBef>
                <a:spcPts val="600"/>
              </a:spcBef>
              <a:spcAft>
                <a:spcPts val="0"/>
              </a:spcAft>
              <a:buClr>
                <a:schemeClr val="dk1"/>
              </a:buClr>
              <a:buSzPts val="1500"/>
              <a:buFont typeface="Arial"/>
              <a:buNone/>
              <a:defRPr b="0" sz="1500"/>
            </a:lvl1pPr>
            <a:lvl2pPr indent="-228600" lvl="1" marL="914400" algn="l">
              <a:lnSpc>
                <a:spcPct val="100000"/>
              </a:lnSpc>
              <a:spcBef>
                <a:spcPts val="600"/>
              </a:spcBef>
              <a:spcAft>
                <a:spcPts val="0"/>
              </a:spcAft>
              <a:buClr>
                <a:schemeClr val="dk1"/>
              </a:buClr>
              <a:buSzPts val="1800"/>
              <a:buFont typeface="Arial"/>
              <a:buNone/>
              <a:defRPr/>
            </a:lvl2pPr>
            <a:lvl3pPr indent="-228600" lvl="2" marL="1371600" algn="l">
              <a:lnSpc>
                <a:spcPct val="100000"/>
              </a:lnSpc>
              <a:spcBef>
                <a:spcPts val="600"/>
              </a:spcBef>
              <a:spcAft>
                <a:spcPts val="0"/>
              </a:spcAft>
              <a:buClr>
                <a:schemeClr val="dk1"/>
              </a:buClr>
              <a:buSzPts val="1200"/>
              <a:buFont typeface="Arial"/>
              <a:buNone/>
              <a:defRPr/>
            </a:lvl3pPr>
            <a:lvl4pPr indent="-228600" lvl="3" marL="1828800" algn="l">
              <a:lnSpc>
                <a:spcPct val="100000"/>
              </a:lnSpc>
              <a:spcBef>
                <a:spcPts val="600"/>
              </a:spcBef>
              <a:spcAft>
                <a:spcPts val="0"/>
              </a:spcAft>
              <a:buClr>
                <a:schemeClr val="dk1"/>
              </a:buClr>
              <a:buSzPts val="1200"/>
              <a:buFont typeface="Arial"/>
              <a:buNone/>
              <a:defRPr/>
            </a:lvl4pPr>
            <a:lvl5pPr indent="-228600" lvl="4" marL="2286000" algn="l">
              <a:lnSpc>
                <a:spcPct val="100000"/>
              </a:lnSpc>
              <a:spcBef>
                <a:spcPts val="600"/>
              </a:spcBef>
              <a:spcAft>
                <a:spcPts val="0"/>
              </a:spcAft>
              <a:buClr>
                <a:schemeClr val="dk1"/>
              </a:buClr>
              <a:buSzPts val="1200"/>
              <a:buFont typeface="Arial"/>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 name="Google Shape;72;p29"/>
          <p:cNvSpPr txBox="1"/>
          <p:nvPr>
            <p:ph idx="3" type="body"/>
          </p:nvPr>
        </p:nvSpPr>
        <p:spPr>
          <a:xfrm>
            <a:off x="6102390" y="1337926"/>
            <a:ext cx="5183188" cy="412749"/>
          </a:xfrm>
          <a:prstGeom prst="rect">
            <a:avLst/>
          </a:prstGeom>
          <a:noFill/>
          <a:ln>
            <a:noFill/>
          </a:ln>
        </p:spPr>
        <p:txBody>
          <a:bodyPr anchorCtr="0" anchor="t" bIns="0" lIns="731500" spcFirstLastPara="1" rIns="365750" wrap="square" tIns="0">
            <a:noAutofit/>
          </a:bodyPr>
          <a:lstStyle>
            <a:lvl1pPr indent="-228600" lvl="0" marL="457200" algn="l">
              <a:lnSpc>
                <a:spcPct val="100000"/>
              </a:lnSpc>
              <a:spcBef>
                <a:spcPts val="600"/>
              </a:spcBef>
              <a:spcAft>
                <a:spcPts val="0"/>
              </a:spcAft>
              <a:buClr>
                <a:schemeClr val="dk1"/>
              </a:buClr>
              <a:buSzPts val="1500"/>
              <a:buFont typeface="Arial"/>
              <a:buNone/>
              <a:defRPr b="1" sz="1500"/>
            </a:lvl1pPr>
            <a:lvl2pPr indent="-228600" lvl="1" marL="914400" algn="l">
              <a:lnSpc>
                <a:spcPct val="100000"/>
              </a:lnSpc>
              <a:spcBef>
                <a:spcPts val="600"/>
              </a:spcBef>
              <a:spcAft>
                <a:spcPts val="0"/>
              </a:spcAft>
              <a:buClr>
                <a:schemeClr val="dk1"/>
              </a:buClr>
              <a:buSzPts val="2000"/>
              <a:buNone/>
              <a:defRPr b="1" sz="2000"/>
            </a:lvl2pPr>
            <a:lvl3pPr indent="-228600" lvl="2" marL="1371600" algn="l">
              <a:lnSpc>
                <a:spcPct val="100000"/>
              </a:lnSpc>
              <a:spcBef>
                <a:spcPts val="600"/>
              </a:spcBef>
              <a:spcAft>
                <a:spcPts val="0"/>
              </a:spcAft>
              <a:buClr>
                <a:schemeClr val="dk1"/>
              </a:buClr>
              <a:buSzPts val="1800"/>
              <a:buNone/>
              <a:defRPr b="1" sz="1800"/>
            </a:lvl3pPr>
            <a:lvl4pPr indent="-228600" lvl="3" marL="1828800" algn="l">
              <a:lnSpc>
                <a:spcPct val="100000"/>
              </a:lnSpc>
              <a:spcBef>
                <a:spcPts val="600"/>
              </a:spcBef>
              <a:spcAft>
                <a:spcPts val="0"/>
              </a:spcAft>
              <a:buClr>
                <a:schemeClr val="dk1"/>
              </a:buClr>
              <a:buSzPts val="1600"/>
              <a:buNone/>
              <a:defRPr b="1" sz="1600"/>
            </a:lvl4pPr>
            <a:lvl5pPr indent="-228600" lvl="4" marL="2286000" algn="l">
              <a:lnSpc>
                <a:spcPct val="100000"/>
              </a:lnSpc>
              <a:spcBef>
                <a:spcPts val="6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73" name="Google Shape;73;p29"/>
          <p:cNvSpPr txBox="1"/>
          <p:nvPr>
            <p:ph idx="4" type="body"/>
          </p:nvPr>
        </p:nvSpPr>
        <p:spPr>
          <a:xfrm>
            <a:off x="6096000" y="2063508"/>
            <a:ext cx="5183188" cy="1873492"/>
          </a:xfrm>
          <a:prstGeom prst="rect">
            <a:avLst/>
          </a:prstGeom>
          <a:noFill/>
          <a:ln>
            <a:noFill/>
          </a:ln>
        </p:spPr>
        <p:txBody>
          <a:bodyPr anchorCtr="0" anchor="t" bIns="45700" lIns="731500" spcFirstLastPara="1" rIns="365750" wrap="square" tIns="0">
            <a:noAutofit/>
          </a:bodyPr>
          <a:lstStyle>
            <a:lvl1pPr indent="-228600" lvl="0" marL="457200" algn="l">
              <a:lnSpc>
                <a:spcPct val="100000"/>
              </a:lnSpc>
              <a:spcBef>
                <a:spcPts val="600"/>
              </a:spcBef>
              <a:spcAft>
                <a:spcPts val="0"/>
              </a:spcAft>
              <a:buClr>
                <a:schemeClr val="dk1"/>
              </a:buClr>
              <a:buSzPts val="1500"/>
              <a:buFont typeface="Arial"/>
              <a:buNone/>
              <a:defRPr b="0" sz="1500"/>
            </a:lvl1pPr>
            <a:lvl2pPr indent="-228600" lvl="1" marL="914400" algn="l">
              <a:lnSpc>
                <a:spcPct val="100000"/>
              </a:lnSpc>
              <a:spcBef>
                <a:spcPts val="600"/>
              </a:spcBef>
              <a:spcAft>
                <a:spcPts val="0"/>
              </a:spcAft>
              <a:buClr>
                <a:schemeClr val="dk1"/>
              </a:buClr>
              <a:buSzPts val="1800"/>
              <a:buFont typeface="Arial"/>
              <a:buNone/>
              <a:defRPr/>
            </a:lvl2pPr>
            <a:lvl3pPr indent="-228600" lvl="2" marL="1371600" algn="l">
              <a:lnSpc>
                <a:spcPct val="100000"/>
              </a:lnSpc>
              <a:spcBef>
                <a:spcPts val="600"/>
              </a:spcBef>
              <a:spcAft>
                <a:spcPts val="0"/>
              </a:spcAft>
              <a:buClr>
                <a:schemeClr val="dk1"/>
              </a:buClr>
              <a:buSzPts val="1200"/>
              <a:buFont typeface="Arial"/>
              <a:buNone/>
              <a:defRPr/>
            </a:lvl3pPr>
            <a:lvl4pPr indent="-228600" lvl="3" marL="1828800" algn="l">
              <a:lnSpc>
                <a:spcPct val="100000"/>
              </a:lnSpc>
              <a:spcBef>
                <a:spcPts val="600"/>
              </a:spcBef>
              <a:spcAft>
                <a:spcPts val="0"/>
              </a:spcAft>
              <a:buClr>
                <a:schemeClr val="dk1"/>
              </a:buClr>
              <a:buSzPts val="1200"/>
              <a:buFont typeface="Arial"/>
              <a:buNone/>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74" name="Google Shape;74;p29"/>
          <p:cNvCxnSpPr/>
          <p:nvPr/>
        </p:nvCxnSpPr>
        <p:spPr>
          <a:xfrm rot="10800000">
            <a:off x="6090247" y="1345077"/>
            <a:ext cx="5753" cy="4278083"/>
          </a:xfrm>
          <a:prstGeom prst="straightConnector1">
            <a:avLst/>
          </a:prstGeom>
          <a:noFill/>
          <a:ln cap="flat" cmpd="sng" w="19050">
            <a:solidFill>
              <a:srgbClr val="C9C1A3"/>
            </a:solidFill>
            <a:prstDash val="solid"/>
            <a:miter lim="800000"/>
            <a:headEnd len="sm" w="sm" type="none"/>
            <a:tailEnd len="sm" w="sm" type="none"/>
          </a:ln>
        </p:spPr>
      </p:cxnSp>
      <p:sp>
        <p:nvSpPr>
          <p:cNvPr id="75" name="Google Shape;75;p29"/>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sz="1200">
                <a:solidFill>
                  <a:srgbClr val="C7C8CB"/>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orient="horz" pos="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6" name="Shape 76"/>
        <p:cNvGrpSpPr/>
        <p:nvPr/>
      </p:nvGrpSpPr>
      <p:grpSpPr>
        <a:xfrm>
          <a:off x="0" y="0"/>
          <a:ext cx="0" cy="0"/>
          <a:chOff x="0" y="0"/>
          <a:chExt cx="0" cy="0"/>
        </a:xfrm>
      </p:grpSpPr>
      <p:sp>
        <p:nvSpPr>
          <p:cNvPr id="77" name="Google Shape;77;p30"/>
          <p:cNvSpPr txBox="1"/>
          <p:nvPr>
            <p:ph type="title"/>
          </p:nvPr>
        </p:nvSpPr>
        <p:spPr>
          <a:xfrm>
            <a:off x="609600" y="627746"/>
            <a:ext cx="10972800" cy="684769"/>
          </a:xfrm>
          <a:prstGeom prst="rect">
            <a:avLst/>
          </a:prstGeom>
          <a:noFill/>
          <a:ln>
            <a:noFill/>
          </a:ln>
        </p:spPr>
        <p:txBody>
          <a:bodyPr anchorCtr="0" anchor="t" bIns="45700" lIns="365750" spcFirstLastPara="1" rIns="365750" wrap="square" tIns="45700">
            <a:noAutofit/>
          </a:bodyPr>
          <a:lstStyle>
            <a:lvl1pPr lvl="0" algn="l">
              <a:lnSpc>
                <a:spcPct val="90000"/>
              </a:lnSpc>
              <a:spcBef>
                <a:spcPts val="0"/>
              </a:spcBef>
              <a:spcAft>
                <a:spcPts val="0"/>
              </a:spcAft>
              <a:buClr>
                <a:srgbClr val="862633"/>
              </a:buClr>
              <a:buSzPts val="3400"/>
              <a:buFont typeface="Arial"/>
              <a:buNone/>
              <a:defRPr>
                <a:solidFill>
                  <a:srgbClr val="862633"/>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0"/>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sz="1200">
                <a:solidFill>
                  <a:srgbClr val="C7C8CB"/>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31"/>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sz="1200">
                <a:solidFill>
                  <a:srgbClr val="C7C8CB"/>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81" name="Shape 81"/>
        <p:cNvGrpSpPr/>
        <p:nvPr/>
      </p:nvGrpSpPr>
      <p:grpSpPr>
        <a:xfrm>
          <a:off x="0" y="0"/>
          <a:ext cx="0" cy="0"/>
          <a:chOff x="0" y="0"/>
          <a:chExt cx="0" cy="0"/>
        </a:xfrm>
      </p:grpSpPr>
      <p:sp>
        <p:nvSpPr>
          <p:cNvPr id="82" name="Google Shape;82;p32"/>
          <p:cNvSpPr txBox="1"/>
          <p:nvPr>
            <p:ph idx="1" type="body"/>
          </p:nvPr>
        </p:nvSpPr>
        <p:spPr>
          <a:xfrm>
            <a:off x="6096000" y="1600200"/>
            <a:ext cx="5486400" cy="2386914"/>
          </a:xfrm>
          <a:prstGeom prst="rect">
            <a:avLst/>
          </a:prstGeom>
          <a:noFill/>
          <a:ln>
            <a:noFill/>
          </a:ln>
        </p:spPr>
        <p:txBody>
          <a:bodyPr anchorCtr="0" anchor="t" bIns="45700" lIns="365750" spcFirstLastPara="1" rIns="365750" wrap="square" tIns="0">
            <a:noAutofit/>
          </a:bodyPr>
          <a:lstStyle>
            <a:lvl1pPr indent="-431800" lvl="0" marL="457200" algn="l">
              <a:lnSpc>
                <a:spcPct val="100000"/>
              </a:lnSpc>
              <a:spcBef>
                <a:spcPts val="600"/>
              </a:spcBef>
              <a:spcAft>
                <a:spcPts val="0"/>
              </a:spcAft>
              <a:buClr>
                <a:schemeClr val="dk1"/>
              </a:buClr>
              <a:buSzPts val="3200"/>
              <a:buChar char="•"/>
              <a:defRPr sz="3200"/>
            </a:lvl1pPr>
            <a:lvl2pPr indent="-406400" lvl="1" marL="914400" algn="l">
              <a:lnSpc>
                <a:spcPct val="100000"/>
              </a:lnSpc>
              <a:spcBef>
                <a:spcPts val="600"/>
              </a:spcBef>
              <a:spcAft>
                <a:spcPts val="0"/>
              </a:spcAft>
              <a:buClr>
                <a:schemeClr val="dk1"/>
              </a:buClr>
              <a:buSzPts val="2800"/>
              <a:buChar char="•"/>
              <a:defRPr sz="2800"/>
            </a:lvl2pPr>
            <a:lvl3pPr indent="-381000" lvl="2" marL="1371600" algn="l">
              <a:lnSpc>
                <a:spcPct val="100000"/>
              </a:lnSpc>
              <a:spcBef>
                <a:spcPts val="600"/>
              </a:spcBef>
              <a:spcAft>
                <a:spcPts val="0"/>
              </a:spcAft>
              <a:buClr>
                <a:schemeClr val="dk1"/>
              </a:buClr>
              <a:buSzPts val="2400"/>
              <a:buChar char="•"/>
              <a:defRPr sz="2400"/>
            </a:lvl3pPr>
            <a:lvl4pPr indent="-355600" lvl="3" marL="1828800" algn="l">
              <a:lnSpc>
                <a:spcPct val="100000"/>
              </a:lnSpc>
              <a:spcBef>
                <a:spcPts val="600"/>
              </a:spcBef>
              <a:spcAft>
                <a:spcPts val="0"/>
              </a:spcAft>
              <a:buClr>
                <a:schemeClr val="dk1"/>
              </a:buClr>
              <a:buSzPts val="2000"/>
              <a:buChar char="•"/>
              <a:defRPr sz="2000"/>
            </a:lvl4pPr>
            <a:lvl5pPr indent="-355600" lvl="4" marL="2286000" algn="l">
              <a:lnSpc>
                <a:spcPct val="100000"/>
              </a:lnSpc>
              <a:spcBef>
                <a:spcPts val="6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83" name="Google Shape;83;p32"/>
          <p:cNvSpPr txBox="1"/>
          <p:nvPr>
            <p:ph idx="2" type="body"/>
          </p:nvPr>
        </p:nvSpPr>
        <p:spPr>
          <a:xfrm>
            <a:off x="609599" y="1600200"/>
            <a:ext cx="3932237" cy="1638385"/>
          </a:xfrm>
          <a:prstGeom prst="rect">
            <a:avLst/>
          </a:prstGeom>
          <a:noFill/>
          <a:ln>
            <a:noFill/>
          </a:ln>
        </p:spPr>
        <p:txBody>
          <a:bodyPr anchorCtr="0" anchor="t" bIns="45700" lIns="365750" spcFirstLastPara="1" rIns="365750" wrap="square" tIns="0">
            <a:noAutofit/>
          </a:bodyPr>
          <a:lstStyle>
            <a:lvl1pPr indent="-228600" lvl="0" marL="457200" algn="l">
              <a:lnSpc>
                <a:spcPct val="100000"/>
              </a:lnSpc>
              <a:spcBef>
                <a:spcPts val="600"/>
              </a:spcBef>
              <a:spcAft>
                <a:spcPts val="0"/>
              </a:spcAft>
              <a:buClr>
                <a:schemeClr val="dk1"/>
              </a:buClr>
              <a:buSzPts val="1500"/>
              <a:buNone/>
              <a:defRPr sz="1500"/>
            </a:lvl1pPr>
            <a:lvl2pPr indent="-228600" lvl="1" marL="914400" algn="l">
              <a:lnSpc>
                <a:spcPct val="100000"/>
              </a:lnSpc>
              <a:spcBef>
                <a:spcPts val="600"/>
              </a:spcBef>
              <a:spcAft>
                <a:spcPts val="0"/>
              </a:spcAft>
              <a:buClr>
                <a:schemeClr val="dk1"/>
              </a:buClr>
              <a:buSzPts val="1400"/>
              <a:buNone/>
              <a:defRPr sz="1400"/>
            </a:lvl2pPr>
            <a:lvl3pPr indent="-228600" lvl="2" marL="1371600" algn="l">
              <a:lnSpc>
                <a:spcPct val="100000"/>
              </a:lnSpc>
              <a:spcBef>
                <a:spcPts val="600"/>
              </a:spcBef>
              <a:spcAft>
                <a:spcPts val="0"/>
              </a:spcAft>
              <a:buClr>
                <a:schemeClr val="dk1"/>
              </a:buClr>
              <a:buSzPts val="1200"/>
              <a:buNone/>
              <a:defRPr sz="1200"/>
            </a:lvl3pPr>
            <a:lvl4pPr indent="-228600" lvl="3" marL="1828800" algn="l">
              <a:lnSpc>
                <a:spcPct val="100000"/>
              </a:lnSpc>
              <a:spcBef>
                <a:spcPts val="600"/>
              </a:spcBef>
              <a:spcAft>
                <a:spcPts val="0"/>
              </a:spcAft>
              <a:buClr>
                <a:schemeClr val="dk1"/>
              </a:buClr>
              <a:buSzPts val="1000"/>
              <a:buNone/>
              <a:defRPr sz="1000"/>
            </a:lvl4pPr>
            <a:lvl5pPr indent="-228600" lvl="4" marL="2286000" algn="l">
              <a:lnSpc>
                <a:spcPct val="100000"/>
              </a:lnSpc>
              <a:spcBef>
                <a:spcPts val="6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4" name="Google Shape;84;p32"/>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sz="1200">
                <a:solidFill>
                  <a:srgbClr val="C7C8CB"/>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32"/>
          <p:cNvSpPr txBox="1"/>
          <p:nvPr/>
        </p:nvSpPr>
        <p:spPr>
          <a:xfrm>
            <a:off x="609600" y="627747"/>
            <a:ext cx="10972800" cy="590268"/>
          </a:xfrm>
          <a:prstGeom prst="rect">
            <a:avLst/>
          </a:prstGeom>
          <a:noFill/>
          <a:ln>
            <a:noFill/>
          </a:ln>
        </p:spPr>
        <p:txBody>
          <a:bodyPr anchorCtr="0" anchor="t" bIns="45700" lIns="365750" spcFirstLastPara="1" rIns="365750" wrap="square" tIns="45700">
            <a:noAutofit/>
          </a:bodyPr>
          <a:lstStyle/>
          <a:p>
            <a:pPr indent="0" lvl="0" marL="0" marR="0" rtl="0" algn="l">
              <a:lnSpc>
                <a:spcPct val="90000"/>
              </a:lnSpc>
              <a:spcBef>
                <a:spcPts val="0"/>
              </a:spcBef>
              <a:spcAft>
                <a:spcPts val="0"/>
              </a:spcAft>
              <a:buClr>
                <a:srgbClr val="862633"/>
              </a:buClr>
              <a:buSzPts val="3400"/>
              <a:buFont typeface="Arial"/>
              <a:buNone/>
            </a:pPr>
            <a:r>
              <a:rPr b="1" i="0" lang="en-US" sz="3400" u="none" cap="none" strike="noStrike">
                <a:solidFill>
                  <a:srgbClr val="862633"/>
                </a:solidFill>
                <a:latin typeface="Arial"/>
                <a:ea typeface="Arial"/>
                <a:cs typeface="Arial"/>
                <a:sym typeface="Arial"/>
              </a:rPr>
              <a:t>CLICK TO EDIT MASTER TITLE STYLE</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6" name="Shape 86"/>
        <p:cNvGrpSpPr/>
        <p:nvPr/>
      </p:nvGrpSpPr>
      <p:grpSpPr>
        <a:xfrm>
          <a:off x="0" y="0"/>
          <a:ext cx="0" cy="0"/>
          <a:chOff x="0" y="0"/>
          <a:chExt cx="0" cy="0"/>
        </a:xfrm>
      </p:grpSpPr>
      <p:sp>
        <p:nvSpPr>
          <p:cNvPr id="87" name="Google Shape;87;p33"/>
          <p:cNvSpPr txBox="1"/>
          <p:nvPr>
            <p:ph type="title"/>
          </p:nvPr>
        </p:nvSpPr>
        <p:spPr>
          <a:xfrm>
            <a:off x="609600" y="627746"/>
            <a:ext cx="10972800" cy="684769"/>
          </a:xfrm>
          <a:prstGeom prst="rect">
            <a:avLst/>
          </a:prstGeom>
          <a:noFill/>
          <a:ln>
            <a:noFill/>
          </a:ln>
        </p:spPr>
        <p:txBody>
          <a:bodyPr anchorCtr="0" anchor="t" bIns="45700" lIns="365750" spcFirstLastPara="1" rIns="365750" wrap="square" tIns="45700">
            <a:noAutofit/>
          </a:bodyPr>
          <a:lstStyle>
            <a:lvl1pPr lvl="0" algn="l">
              <a:lnSpc>
                <a:spcPct val="90000"/>
              </a:lnSpc>
              <a:spcBef>
                <a:spcPts val="0"/>
              </a:spcBef>
              <a:spcAft>
                <a:spcPts val="0"/>
              </a:spcAft>
              <a:buClr>
                <a:srgbClr val="861C33"/>
              </a:buClr>
              <a:buSzPts val="3400"/>
              <a:buFont typeface="Arial"/>
              <a:buNone/>
              <a:defRPr>
                <a:solidFill>
                  <a:srgbClr val="861C33"/>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33"/>
          <p:cNvSpPr txBox="1"/>
          <p:nvPr>
            <p:ph idx="1" type="body"/>
          </p:nvPr>
        </p:nvSpPr>
        <p:spPr>
          <a:xfrm rot="5400000">
            <a:off x="4953000" y="-2743200"/>
            <a:ext cx="2286000" cy="10972800"/>
          </a:xfrm>
          <a:prstGeom prst="rect">
            <a:avLst/>
          </a:prstGeom>
          <a:noFill/>
          <a:ln>
            <a:noFill/>
          </a:ln>
        </p:spPr>
        <p:txBody>
          <a:bodyPr anchorCtr="0" anchor="t" bIns="45700" lIns="365750" spcFirstLastPara="1" rIns="365750" wrap="square" tIns="0">
            <a:noAutofit/>
          </a:bodyPr>
          <a:lstStyle>
            <a:lvl1pPr indent="-342900" lvl="0" marL="457200" algn="l">
              <a:lnSpc>
                <a:spcPct val="100000"/>
              </a:lnSpc>
              <a:spcBef>
                <a:spcPts val="600"/>
              </a:spcBef>
              <a:spcAft>
                <a:spcPts val="0"/>
              </a:spcAft>
              <a:buClr>
                <a:schemeClr val="dk1"/>
              </a:buClr>
              <a:buSzPts val="1800"/>
              <a:buChar char="•"/>
              <a:defRPr/>
            </a:lvl1pPr>
            <a:lvl2pPr indent="-342900" lvl="1" marL="914400" algn="l">
              <a:lnSpc>
                <a:spcPct val="100000"/>
              </a:lnSpc>
              <a:spcBef>
                <a:spcPts val="600"/>
              </a:spcBef>
              <a:spcAft>
                <a:spcPts val="0"/>
              </a:spcAft>
              <a:buClr>
                <a:schemeClr val="dk1"/>
              </a:buClr>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 name="Google Shape;89;p33"/>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sz="1200">
                <a:solidFill>
                  <a:srgbClr val="C7C8CB"/>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0" name="Shape 90"/>
        <p:cNvGrpSpPr/>
        <p:nvPr/>
      </p:nvGrpSpPr>
      <p:grpSpPr>
        <a:xfrm>
          <a:off x="0" y="0"/>
          <a:ext cx="0" cy="0"/>
          <a:chOff x="0" y="0"/>
          <a:chExt cx="0" cy="0"/>
        </a:xfrm>
      </p:grpSpPr>
      <p:sp>
        <p:nvSpPr>
          <p:cNvPr id="91" name="Google Shape;91;p34"/>
          <p:cNvSpPr txBox="1"/>
          <p:nvPr>
            <p:ph type="title"/>
          </p:nvPr>
        </p:nvSpPr>
        <p:spPr>
          <a:xfrm rot="5400000">
            <a:off x="7250112" y="1839913"/>
            <a:ext cx="5578475" cy="2628900"/>
          </a:xfrm>
          <a:prstGeom prst="rect">
            <a:avLst/>
          </a:prstGeom>
          <a:noFill/>
          <a:ln>
            <a:noFill/>
          </a:ln>
        </p:spPr>
        <p:txBody>
          <a:bodyPr anchorCtr="0" anchor="ctr" bIns="45700" lIns="365750" spcFirstLastPara="1" rIns="365750" wrap="square" tIns="45700">
            <a:noAutofit/>
          </a:bodyPr>
          <a:lstStyle>
            <a:lvl1pPr lvl="0" algn="l">
              <a:lnSpc>
                <a:spcPct val="90000"/>
              </a:lnSpc>
              <a:spcBef>
                <a:spcPts val="0"/>
              </a:spcBef>
              <a:spcAft>
                <a:spcPts val="0"/>
              </a:spcAft>
              <a:buClr>
                <a:srgbClr val="862633"/>
              </a:buClr>
              <a:buSzPts val="3400"/>
              <a:buFont typeface="Arial"/>
              <a:buNone/>
              <a:defRPr>
                <a:solidFill>
                  <a:srgbClr val="862633"/>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34"/>
          <p:cNvSpPr txBox="1"/>
          <p:nvPr>
            <p:ph idx="1" type="body"/>
          </p:nvPr>
        </p:nvSpPr>
        <p:spPr>
          <a:xfrm rot="5400000">
            <a:off x="1801812" y="-827087"/>
            <a:ext cx="5578475" cy="7962900"/>
          </a:xfrm>
          <a:prstGeom prst="rect">
            <a:avLst/>
          </a:prstGeom>
          <a:noFill/>
          <a:ln>
            <a:noFill/>
          </a:ln>
        </p:spPr>
        <p:txBody>
          <a:bodyPr anchorCtr="0" anchor="t" bIns="45700" lIns="365750" spcFirstLastPara="1" rIns="365750" wrap="square" tIns="0">
            <a:noAutofit/>
          </a:bodyPr>
          <a:lstStyle>
            <a:lvl1pPr indent="-342900" lvl="0" marL="457200" algn="l">
              <a:lnSpc>
                <a:spcPct val="100000"/>
              </a:lnSpc>
              <a:spcBef>
                <a:spcPts val="600"/>
              </a:spcBef>
              <a:spcAft>
                <a:spcPts val="0"/>
              </a:spcAft>
              <a:buClr>
                <a:schemeClr val="dk1"/>
              </a:buClr>
              <a:buSzPts val="1800"/>
              <a:buChar char="•"/>
              <a:defRPr/>
            </a:lvl1pPr>
            <a:lvl2pPr indent="-342900" lvl="1" marL="914400" algn="l">
              <a:lnSpc>
                <a:spcPct val="100000"/>
              </a:lnSpc>
              <a:spcBef>
                <a:spcPts val="600"/>
              </a:spcBef>
              <a:spcAft>
                <a:spcPts val="0"/>
              </a:spcAft>
              <a:buClr>
                <a:schemeClr val="dk1"/>
              </a:buClr>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34"/>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sz="1200">
                <a:solidFill>
                  <a:srgbClr val="C7C8CB"/>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24" name="Shape 24"/>
        <p:cNvGrpSpPr/>
        <p:nvPr/>
      </p:nvGrpSpPr>
      <p:grpSpPr>
        <a:xfrm>
          <a:off x="0" y="0"/>
          <a:ext cx="0" cy="0"/>
          <a:chOff x="0" y="0"/>
          <a:chExt cx="0" cy="0"/>
        </a:xfrm>
      </p:grpSpPr>
      <p:sp>
        <p:nvSpPr>
          <p:cNvPr id="25" name="Google Shape;25;p20"/>
          <p:cNvSpPr txBox="1"/>
          <p:nvPr>
            <p:ph idx="1" type="body"/>
          </p:nvPr>
        </p:nvSpPr>
        <p:spPr>
          <a:xfrm>
            <a:off x="609600" y="1187450"/>
            <a:ext cx="10972800" cy="1060450"/>
          </a:xfrm>
          <a:prstGeom prst="rect">
            <a:avLst/>
          </a:prstGeom>
          <a:noFill/>
          <a:ln>
            <a:noFill/>
          </a:ln>
        </p:spPr>
        <p:txBody>
          <a:bodyPr anchorCtr="0" anchor="t" bIns="45700" lIns="365750" spcFirstLastPara="1" rIns="365750" wrap="square" tIns="0">
            <a:noAutofit/>
          </a:bodyPr>
          <a:lstStyle>
            <a:lvl1pPr indent="-228600" lvl="0" marL="457200" algn="l">
              <a:lnSpc>
                <a:spcPct val="100000"/>
              </a:lnSpc>
              <a:spcBef>
                <a:spcPts val="600"/>
              </a:spcBef>
              <a:spcAft>
                <a:spcPts val="0"/>
              </a:spcAft>
              <a:buClr>
                <a:schemeClr val="dk1"/>
              </a:buClr>
              <a:buSzPts val="1500"/>
              <a:buNone/>
              <a:defRPr sz="1500">
                <a:solidFill>
                  <a:schemeClr val="dk1"/>
                </a:solidFill>
              </a:defRPr>
            </a:lvl1pPr>
            <a:lvl2pPr indent="-228600" lvl="1" marL="914400" algn="l">
              <a:lnSpc>
                <a:spcPct val="100000"/>
              </a:lnSpc>
              <a:spcBef>
                <a:spcPts val="600"/>
              </a:spcBef>
              <a:spcAft>
                <a:spcPts val="0"/>
              </a:spcAft>
              <a:buClr>
                <a:srgbClr val="888888"/>
              </a:buClr>
              <a:buSzPts val="2000"/>
              <a:buNone/>
              <a:defRPr sz="2000">
                <a:solidFill>
                  <a:srgbClr val="888888"/>
                </a:solidFill>
              </a:defRPr>
            </a:lvl2pPr>
            <a:lvl3pPr indent="-228600" lvl="2" marL="1371600" algn="l">
              <a:lnSpc>
                <a:spcPct val="100000"/>
              </a:lnSpc>
              <a:spcBef>
                <a:spcPts val="600"/>
              </a:spcBef>
              <a:spcAft>
                <a:spcPts val="0"/>
              </a:spcAft>
              <a:buClr>
                <a:srgbClr val="888888"/>
              </a:buClr>
              <a:buSzPts val="1800"/>
              <a:buNone/>
              <a:defRPr sz="1800">
                <a:solidFill>
                  <a:srgbClr val="888888"/>
                </a:solidFill>
              </a:defRPr>
            </a:lvl3pPr>
            <a:lvl4pPr indent="-228600" lvl="3" marL="1828800" algn="l">
              <a:lnSpc>
                <a:spcPct val="100000"/>
              </a:lnSpc>
              <a:spcBef>
                <a:spcPts val="600"/>
              </a:spcBef>
              <a:spcAft>
                <a:spcPts val="0"/>
              </a:spcAft>
              <a:buClr>
                <a:srgbClr val="888888"/>
              </a:buClr>
              <a:buSzPts val="1600"/>
              <a:buNone/>
              <a:defRPr sz="1600">
                <a:solidFill>
                  <a:srgbClr val="888888"/>
                </a:solidFill>
              </a:defRPr>
            </a:lvl4pPr>
            <a:lvl5pPr indent="-228600" lvl="4" marL="2286000" algn="l">
              <a:lnSpc>
                <a:spcPct val="100000"/>
              </a:lnSpc>
              <a:spcBef>
                <a:spcPts val="6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20"/>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sz="1200">
                <a:solidFill>
                  <a:srgbClr val="C7C8CB"/>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20"/>
          <p:cNvSpPr txBox="1"/>
          <p:nvPr>
            <p:ph type="title"/>
          </p:nvPr>
        </p:nvSpPr>
        <p:spPr>
          <a:xfrm>
            <a:off x="609600" y="627298"/>
            <a:ext cx="10515600" cy="652463"/>
          </a:xfrm>
          <a:prstGeom prst="rect">
            <a:avLst/>
          </a:prstGeom>
          <a:noFill/>
          <a:ln>
            <a:noFill/>
          </a:ln>
        </p:spPr>
        <p:txBody>
          <a:bodyPr anchorCtr="0" anchor="t" bIns="45700" lIns="365750" spcFirstLastPara="1" rIns="365750" wrap="square" tIns="45700">
            <a:noAutofit/>
          </a:bodyPr>
          <a:lstStyle>
            <a:lvl1pPr lvl="0" algn="l">
              <a:lnSpc>
                <a:spcPct val="90000"/>
              </a:lnSpc>
              <a:spcBef>
                <a:spcPts val="0"/>
              </a:spcBef>
              <a:spcAft>
                <a:spcPts val="0"/>
              </a:spcAft>
              <a:buClr>
                <a:srgbClr val="861C33"/>
              </a:buClr>
              <a:buSzPts val="3400"/>
              <a:buFont typeface="Arial"/>
              <a:buNone/>
              <a:defRPr>
                <a:solidFill>
                  <a:srgbClr val="861C33"/>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slides" showMasterSp="0">
  <p:cSld name="1_Section slides">
    <p:spTree>
      <p:nvGrpSpPr>
        <p:cNvPr id="28" name="Shape 28"/>
        <p:cNvGrpSpPr/>
        <p:nvPr/>
      </p:nvGrpSpPr>
      <p:grpSpPr>
        <a:xfrm>
          <a:off x="0" y="0"/>
          <a:ext cx="0" cy="0"/>
          <a:chOff x="0" y="0"/>
          <a:chExt cx="0" cy="0"/>
        </a:xfrm>
      </p:grpSpPr>
      <p:sp>
        <p:nvSpPr>
          <p:cNvPr id="29" name="Google Shape;29;p21"/>
          <p:cNvSpPr/>
          <p:nvPr/>
        </p:nvSpPr>
        <p:spPr>
          <a:xfrm>
            <a:off x="0" y="-1"/>
            <a:ext cx="12192000" cy="6857999"/>
          </a:xfrm>
          <a:prstGeom prst="rect">
            <a:avLst/>
          </a:prstGeom>
          <a:gradFill>
            <a:gsLst>
              <a:gs pos="0">
                <a:srgbClr val="861C33"/>
              </a:gs>
              <a:gs pos="39000">
                <a:srgbClr val="861C33"/>
              </a:gs>
              <a:gs pos="100000">
                <a:srgbClr val="60061F"/>
              </a:gs>
            </a:gsLst>
            <a:path path="circle">
              <a:fillToRect b="50%" l="50%" r="50%" t="50%"/>
            </a:path>
            <a:tileRect/>
          </a:gradFill>
          <a:ln>
            <a:noFill/>
          </a:ln>
        </p:spPr>
        <p:txBody>
          <a:bodyPr anchorCtr="0" anchor="ctr" bIns="38100" lIns="38100" spcFirstLastPara="1" rIns="38100" wrap="square" tIns="38100">
            <a:noAutofit/>
          </a:bodyPr>
          <a:lstStyle/>
          <a:p>
            <a:pPr indent="0" lvl="0" marL="0" marR="0" rtl="0" algn="ctr">
              <a:lnSpc>
                <a:spcPct val="100000"/>
              </a:lnSpc>
              <a:spcBef>
                <a:spcPts val="0"/>
              </a:spcBef>
              <a:spcAft>
                <a:spcPts val="0"/>
              </a:spcAft>
              <a:buClr>
                <a:srgbClr val="000000"/>
              </a:buClr>
              <a:buSzPts val="3400"/>
              <a:buFont typeface="Arial"/>
              <a:buNone/>
            </a:pPr>
            <a:r>
              <a:t/>
            </a:r>
            <a:endParaRPr b="1" i="0" sz="3400" u="none" cap="none" strike="noStrike">
              <a:solidFill>
                <a:schemeClr val="lt1"/>
              </a:solidFill>
              <a:latin typeface="Arial"/>
              <a:ea typeface="Arial"/>
              <a:cs typeface="Arial"/>
              <a:sym typeface="Arial"/>
            </a:endParaRPr>
          </a:p>
        </p:txBody>
      </p:sp>
      <p:sp>
        <p:nvSpPr>
          <p:cNvPr id="30" name="Google Shape;30;p21"/>
          <p:cNvSpPr txBox="1"/>
          <p:nvPr>
            <p:ph type="title"/>
          </p:nvPr>
        </p:nvSpPr>
        <p:spPr>
          <a:xfrm>
            <a:off x="609600" y="1901141"/>
            <a:ext cx="10972800" cy="3342190"/>
          </a:xfrm>
          <a:prstGeom prst="rect">
            <a:avLst/>
          </a:prstGeom>
          <a:noFill/>
          <a:ln>
            <a:noFill/>
          </a:ln>
        </p:spPr>
        <p:txBody>
          <a:bodyPr anchorCtr="0" anchor="t" bIns="45700" lIns="365750" spcFirstLastPara="1" rIns="365750" wrap="square" tIns="45700">
            <a:noAutofit/>
          </a:bodyPr>
          <a:lstStyle>
            <a:lvl1pPr lvl="0" algn="l">
              <a:lnSpc>
                <a:spcPct val="100000"/>
              </a:lnSpc>
              <a:spcBef>
                <a:spcPts val="0"/>
              </a:spcBef>
              <a:spcAft>
                <a:spcPts val="0"/>
              </a:spcAft>
              <a:buClr>
                <a:schemeClr val="lt1"/>
              </a:buClr>
              <a:buSzPts val="6000"/>
              <a:buFont typeface="Arial"/>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id="31" name="Google Shape;31;p21"/>
          <p:cNvPicPr preferRelativeResize="0"/>
          <p:nvPr/>
        </p:nvPicPr>
        <p:blipFill rotWithShape="1">
          <a:blip r:embed="rId2">
            <a:alphaModFix/>
          </a:blip>
          <a:srcRect b="0" l="0" r="0" t="0"/>
          <a:stretch/>
        </p:blipFill>
        <p:spPr>
          <a:xfrm rot="-5400000">
            <a:off x="10152352" y="4923485"/>
            <a:ext cx="2313849" cy="92436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32" name="Shape 32"/>
        <p:cNvGrpSpPr/>
        <p:nvPr/>
      </p:nvGrpSpPr>
      <p:grpSpPr>
        <a:xfrm>
          <a:off x="0" y="0"/>
          <a:ext cx="0" cy="0"/>
          <a:chOff x="0" y="0"/>
          <a:chExt cx="0" cy="0"/>
        </a:xfrm>
      </p:grpSpPr>
      <p:sp>
        <p:nvSpPr>
          <p:cNvPr id="33" name="Google Shape;33;p22"/>
          <p:cNvSpPr txBox="1"/>
          <p:nvPr>
            <p:ph idx="1" type="body"/>
          </p:nvPr>
        </p:nvSpPr>
        <p:spPr>
          <a:xfrm>
            <a:off x="609600" y="1600200"/>
            <a:ext cx="10972800" cy="2708876"/>
          </a:xfrm>
          <a:prstGeom prst="rect">
            <a:avLst/>
          </a:prstGeom>
          <a:noFill/>
          <a:ln>
            <a:noFill/>
          </a:ln>
        </p:spPr>
        <p:txBody>
          <a:bodyPr anchorCtr="0" anchor="t" bIns="45700" lIns="365750" spcFirstLastPara="1" rIns="365750" wrap="square" tIns="0">
            <a:noAutofit/>
          </a:bodyPr>
          <a:lstStyle>
            <a:lvl1pPr indent="-342900" lvl="0" marL="457200" algn="l">
              <a:lnSpc>
                <a:spcPct val="100000"/>
              </a:lnSpc>
              <a:spcBef>
                <a:spcPts val="600"/>
              </a:spcBef>
              <a:spcAft>
                <a:spcPts val="0"/>
              </a:spcAft>
              <a:buClr>
                <a:schemeClr val="dk1"/>
              </a:buClr>
              <a:buSzPts val="1800"/>
              <a:buChar char="•"/>
              <a:defRPr/>
            </a:lvl1pPr>
            <a:lvl2pPr indent="-342900" lvl="1" marL="914400" algn="l">
              <a:lnSpc>
                <a:spcPct val="100000"/>
              </a:lnSpc>
              <a:spcBef>
                <a:spcPts val="600"/>
              </a:spcBef>
              <a:spcAft>
                <a:spcPts val="0"/>
              </a:spcAft>
              <a:buClr>
                <a:schemeClr val="dk1"/>
              </a:buClr>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 name="Google Shape;34;p22"/>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sz="1200">
                <a:solidFill>
                  <a:srgbClr val="C7C8CB"/>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2"/>
          <p:cNvSpPr txBox="1"/>
          <p:nvPr>
            <p:ph type="title"/>
          </p:nvPr>
        </p:nvSpPr>
        <p:spPr>
          <a:xfrm>
            <a:off x="609600" y="627746"/>
            <a:ext cx="10972800" cy="684769"/>
          </a:xfrm>
          <a:prstGeom prst="rect">
            <a:avLst/>
          </a:prstGeom>
          <a:noFill/>
          <a:ln>
            <a:noFill/>
          </a:ln>
        </p:spPr>
        <p:txBody>
          <a:bodyPr anchorCtr="0" anchor="t" bIns="45700" lIns="365750" spcFirstLastPara="1" rIns="365750" wrap="square" tIns="45700">
            <a:noAutofit/>
          </a:bodyPr>
          <a:lstStyle>
            <a:lvl1pPr lvl="0" algn="l">
              <a:lnSpc>
                <a:spcPct val="90000"/>
              </a:lnSpc>
              <a:spcBef>
                <a:spcPts val="0"/>
              </a:spcBef>
              <a:spcAft>
                <a:spcPts val="0"/>
              </a:spcAft>
              <a:buClr>
                <a:srgbClr val="862633"/>
              </a:buClr>
              <a:buSzPts val="3400"/>
              <a:buFont typeface="Arial"/>
              <a:buNone/>
              <a:defRPr>
                <a:solidFill>
                  <a:srgbClr val="862633"/>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type="obj">
  <p:cSld name="OBJECT">
    <p:spTree>
      <p:nvGrpSpPr>
        <p:cNvPr id="36" name="Shape 36"/>
        <p:cNvGrpSpPr/>
        <p:nvPr/>
      </p:nvGrpSpPr>
      <p:grpSpPr>
        <a:xfrm>
          <a:off x="0" y="0"/>
          <a:ext cx="0" cy="0"/>
          <a:chOff x="0" y="0"/>
          <a:chExt cx="0" cy="0"/>
        </a:xfrm>
      </p:grpSpPr>
      <p:sp>
        <p:nvSpPr>
          <p:cNvPr id="37" name="Google Shape;37;p23"/>
          <p:cNvSpPr txBox="1"/>
          <p:nvPr>
            <p:ph type="title"/>
          </p:nvPr>
        </p:nvSpPr>
        <p:spPr>
          <a:xfrm>
            <a:off x="609600" y="558296"/>
            <a:ext cx="10972800" cy="684769"/>
          </a:xfrm>
          <a:prstGeom prst="rect">
            <a:avLst/>
          </a:prstGeom>
          <a:noFill/>
          <a:ln>
            <a:noFill/>
          </a:ln>
        </p:spPr>
        <p:txBody>
          <a:bodyPr anchorCtr="0" anchor="ctr" bIns="45700" lIns="365750" spcFirstLastPara="1" rIns="365750" wrap="square" tIns="45700">
            <a:noAutofit/>
          </a:bodyPr>
          <a:lstStyle>
            <a:lvl1pPr lvl="0" algn="l">
              <a:lnSpc>
                <a:spcPct val="90000"/>
              </a:lnSpc>
              <a:spcBef>
                <a:spcPts val="0"/>
              </a:spcBef>
              <a:spcAft>
                <a:spcPts val="0"/>
              </a:spcAft>
              <a:buSzPts val="3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3"/>
          <p:cNvSpPr txBox="1"/>
          <p:nvPr>
            <p:ph idx="1" type="body"/>
          </p:nvPr>
        </p:nvSpPr>
        <p:spPr>
          <a:xfrm>
            <a:off x="609600" y="1600200"/>
            <a:ext cx="10972800" cy="2286000"/>
          </a:xfrm>
          <a:prstGeom prst="rect">
            <a:avLst/>
          </a:prstGeom>
          <a:noFill/>
          <a:ln>
            <a:noFill/>
          </a:ln>
        </p:spPr>
        <p:txBody>
          <a:bodyPr anchorCtr="0" anchor="t" bIns="45700" lIns="365750" spcFirstLastPara="1" rIns="365750" wrap="square" tIns="0">
            <a:noAutofit/>
          </a:bodyPr>
          <a:lstStyle>
            <a:lvl1pPr indent="-355600" lvl="0" marL="457200" algn="l">
              <a:lnSpc>
                <a:spcPct val="100000"/>
              </a:lnSpc>
              <a:spcBef>
                <a:spcPts val="600"/>
              </a:spcBef>
              <a:spcAft>
                <a:spcPts val="0"/>
              </a:spcAft>
              <a:buSzPts val="2000"/>
              <a:buChar char="•"/>
              <a:defRPr/>
            </a:lvl1pPr>
            <a:lvl2pPr indent="-342900" lvl="1" marL="914400" algn="l">
              <a:lnSpc>
                <a:spcPct val="100000"/>
              </a:lnSpc>
              <a:spcBef>
                <a:spcPts val="600"/>
              </a:spcBef>
              <a:spcAft>
                <a:spcPts val="0"/>
              </a:spcAft>
              <a:buSzPts val="1800"/>
              <a:buChar char="•"/>
              <a:defRPr/>
            </a:lvl2pPr>
            <a:lvl3pPr indent="-304800" lvl="2" marL="1371600" algn="l">
              <a:lnSpc>
                <a:spcPct val="100000"/>
              </a:lnSpc>
              <a:spcBef>
                <a:spcPts val="600"/>
              </a:spcBef>
              <a:spcAft>
                <a:spcPts val="0"/>
              </a:spcAft>
              <a:buSzPts val="1200"/>
              <a:buChar char="•"/>
              <a:defRPr/>
            </a:lvl3pPr>
            <a:lvl4pPr indent="-304800" lvl="3" marL="1828800" algn="l">
              <a:lnSpc>
                <a:spcPct val="100000"/>
              </a:lnSpc>
              <a:spcBef>
                <a:spcPts val="600"/>
              </a:spcBef>
              <a:spcAft>
                <a:spcPts val="0"/>
              </a:spcAft>
              <a:buSzPts val="1200"/>
              <a:buChar char="•"/>
              <a:defRPr/>
            </a:lvl4pPr>
            <a:lvl5pPr indent="-304800" lvl="4" marL="2286000" algn="l">
              <a:lnSpc>
                <a:spcPct val="100000"/>
              </a:lnSpc>
              <a:spcBef>
                <a:spcPts val="600"/>
              </a:spcBef>
              <a:spcAft>
                <a:spcPts val="0"/>
              </a:spcAft>
              <a:buSzPts val="12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9" name="Google Shape;39;p23"/>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0" name="Google Shape;40;p23"/>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23"/>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Slides-2" showMasterSp="0">
  <p:cSld name="1_Section Slides-2">
    <p:spTree>
      <p:nvGrpSpPr>
        <p:cNvPr id="42" name="Shape 42"/>
        <p:cNvGrpSpPr/>
        <p:nvPr/>
      </p:nvGrpSpPr>
      <p:grpSpPr>
        <a:xfrm>
          <a:off x="0" y="0"/>
          <a:ext cx="0" cy="0"/>
          <a:chOff x="0" y="0"/>
          <a:chExt cx="0" cy="0"/>
        </a:xfrm>
      </p:grpSpPr>
      <p:sp>
        <p:nvSpPr>
          <p:cNvPr id="43" name="Google Shape;43;p24"/>
          <p:cNvSpPr/>
          <p:nvPr/>
        </p:nvSpPr>
        <p:spPr>
          <a:xfrm>
            <a:off x="0" y="-1"/>
            <a:ext cx="12192000" cy="6857999"/>
          </a:xfrm>
          <a:prstGeom prst="rect">
            <a:avLst/>
          </a:prstGeom>
          <a:gradFill>
            <a:gsLst>
              <a:gs pos="0">
                <a:srgbClr val="585A5D"/>
              </a:gs>
              <a:gs pos="39000">
                <a:srgbClr val="585A5D"/>
              </a:gs>
              <a:gs pos="100000">
                <a:srgbClr val="262626"/>
              </a:gs>
            </a:gsLst>
            <a:path path="circle">
              <a:fillToRect b="50%" l="50%" r="50%" t="50%"/>
            </a:path>
            <a:tileRect/>
          </a:gradFill>
          <a:ln>
            <a:noFill/>
          </a:ln>
        </p:spPr>
        <p:txBody>
          <a:bodyPr anchorCtr="0" anchor="ctr" bIns="38100" lIns="38100" spcFirstLastPara="1" rIns="38100" wrap="square" tIns="38100">
            <a:noAutofit/>
          </a:bodyPr>
          <a:lstStyle/>
          <a:p>
            <a:pPr indent="0" lvl="0" marL="0" marR="0" rtl="0" algn="ctr">
              <a:lnSpc>
                <a:spcPct val="100000"/>
              </a:lnSpc>
              <a:spcBef>
                <a:spcPts val="0"/>
              </a:spcBef>
              <a:spcAft>
                <a:spcPts val="0"/>
              </a:spcAft>
              <a:buClr>
                <a:srgbClr val="000000"/>
              </a:buClr>
              <a:buSzPts val="3400"/>
              <a:buFont typeface="Arial"/>
              <a:buNone/>
            </a:pPr>
            <a:r>
              <a:t/>
            </a:r>
            <a:endParaRPr b="1" i="0" sz="3400" u="none" cap="none" strike="noStrike">
              <a:solidFill>
                <a:schemeClr val="lt1"/>
              </a:solidFill>
              <a:latin typeface="Arial"/>
              <a:ea typeface="Arial"/>
              <a:cs typeface="Arial"/>
              <a:sym typeface="Arial"/>
            </a:endParaRPr>
          </a:p>
        </p:txBody>
      </p:sp>
      <p:sp>
        <p:nvSpPr>
          <p:cNvPr id="44" name="Google Shape;44;p24"/>
          <p:cNvSpPr txBox="1"/>
          <p:nvPr>
            <p:ph type="title"/>
          </p:nvPr>
        </p:nvSpPr>
        <p:spPr>
          <a:xfrm>
            <a:off x="609600" y="1901141"/>
            <a:ext cx="10972800" cy="3342190"/>
          </a:xfrm>
          <a:prstGeom prst="rect">
            <a:avLst/>
          </a:prstGeom>
          <a:noFill/>
          <a:ln>
            <a:noFill/>
          </a:ln>
        </p:spPr>
        <p:txBody>
          <a:bodyPr anchorCtr="0" anchor="t" bIns="45700" lIns="365750" spcFirstLastPara="1" rIns="365750" wrap="square" tIns="45700">
            <a:noAutofit/>
          </a:bodyPr>
          <a:lstStyle>
            <a:lvl1pPr lvl="0" algn="l">
              <a:lnSpc>
                <a:spcPct val="100000"/>
              </a:lnSpc>
              <a:spcBef>
                <a:spcPts val="0"/>
              </a:spcBef>
              <a:spcAft>
                <a:spcPts val="0"/>
              </a:spcAft>
              <a:buClr>
                <a:schemeClr val="lt1"/>
              </a:buClr>
              <a:buSzPts val="6000"/>
              <a:buFont typeface="Arial"/>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id="45" name="Google Shape;45;p24"/>
          <p:cNvPicPr preferRelativeResize="0"/>
          <p:nvPr/>
        </p:nvPicPr>
        <p:blipFill rotWithShape="1">
          <a:blip r:embed="rId2">
            <a:alphaModFix/>
          </a:blip>
          <a:srcRect b="0" l="0" r="0" t="0"/>
          <a:stretch/>
        </p:blipFill>
        <p:spPr>
          <a:xfrm rot="-5400000">
            <a:off x="10152352" y="4923485"/>
            <a:ext cx="2313849" cy="924362"/>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closing" showMasterSp="0">
  <p:cSld name="Back page- closing">
    <p:spTree>
      <p:nvGrpSpPr>
        <p:cNvPr id="46" name="Shape 46"/>
        <p:cNvGrpSpPr/>
        <p:nvPr/>
      </p:nvGrpSpPr>
      <p:grpSpPr>
        <a:xfrm>
          <a:off x="0" y="0"/>
          <a:ext cx="0" cy="0"/>
          <a:chOff x="0" y="0"/>
          <a:chExt cx="0" cy="0"/>
        </a:xfrm>
      </p:grpSpPr>
      <p:pic>
        <p:nvPicPr>
          <p:cNvPr id="47" name="Google Shape;47;p25"/>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48" name="Google Shape;48;p25"/>
          <p:cNvSpPr/>
          <p:nvPr/>
        </p:nvSpPr>
        <p:spPr>
          <a:xfrm>
            <a:off x="0" y="0"/>
            <a:ext cx="12192000" cy="6857999"/>
          </a:xfrm>
          <a:prstGeom prst="rect">
            <a:avLst/>
          </a:prstGeom>
          <a:gradFill>
            <a:gsLst>
              <a:gs pos="0">
                <a:srgbClr val="585A5D">
                  <a:alpha val="0"/>
                </a:srgbClr>
              </a:gs>
              <a:gs pos="39000">
                <a:srgbClr val="585A5D">
                  <a:alpha val="0"/>
                </a:srgbClr>
              </a:gs>
              <a:gs pos="100000">
                <a:schemeClr val="dk1"/>
              </a:gs>
            </a:gsLst>
            <a:path path="circle">
              <a:fillToRect b="50%" l="50%" r="50%" t="50%"/>
            </a:path>
            <a:tileRect/>
          </a:gradFill>
          <a:ln>
            <a:noFill/>
          </a:ln>
        </p:spPr>
        <p:txBody>
          <a:bodyPr anchorCtr="0" anchor="ctr" bIns="38100" lIns="38100" spcFirstLastPara="1" rIns="38100" wrap="square" tIns="38100">
            <a:noAutofit/>
          </a:bodyPr>
          <a:lstStyle/>
          <a:p>
            <a:pPr indent="0" lvl="0" marL="0" marR="0" rtl="0" algn="ctr">
              <a:lnSpc>
                <a:spcPct val="100000"/>
              </a:lnSpc>
              <a:spcBef>
                <a:spcPts val="0"/>
              </a:spcBef>
              <a:spcAft>
                <a:spcPts val="0"/>
              </a:spcAft>
              <a:buClr>
                <a:srgbClr val="000000"/>
              </a:buClr>
              <a:buSzPts val="3400"/>
              <a:buFont typeface="Arial"/>
              <a:buNone/>
            </a:pPr>
            <a:r>
              <a:t/>
            </a:r>
            <a:endParaRPr b="1" i="0" sz="3400" u="none" cap="none" strike="noStrike">
              <a:solidFill>
                <a:schemeClr val="lt1"/>
              </a:solidFill>
              <a:latin typeface="Arial"/>
              <a:ea typeface="Arial"/>
              <a:cs typeface="Arial"/>
              <a:sym typeface="Arial"/>
            </a:endParaRPr>
          </a:p>
        </p:txBody>
      </p:sp>
      <p:sp>
        <p:nvSpPr>
          <p:cNvPr id="49" name="Google Shape;49;p25"/>
          <p:cNvSpPr txBox="1"/>
          <p:nvPr>
            <p:ph type="title"/>
          </p:nvPr>
        </p:nvSpPr>
        <p:spPr>
          <a:xfrm>
            <a:off x="609600" y="2247900"/>
            <a:ext cx="10972800" cy="684769"/>
          </a:xfrm>
          <a:prstGeom prst="rect">
            <a:avLst/>
          </a:prstGeom>
          <a:noFill/>
          <a:ln>
            <a:noFill/>
          </a:ln>
        </p:spPr>
        <p:txBody>
          <a:bodyPr anchorCtr="0" anchor="ctr" bIns="45700" lIns="365750" spcFirstLastPara="1" rIns="365750" wrap="square" tIns="45700">
            <a:noAutofit/>
          </a:bodyPr>
          <a:lstStyle>
            <a:lvl1pPr lvl="0" algn="l">
              <a:lnSpc>
                <a:spcPct val="90000"/>
              </a:lnSpc>
              <a:spcBef>
                <a:spcPts val="0"/>
              </a:spcBef>
              <a:spcAft>
                <a:spcPts val="0"/>
              </a:spcAft>
              <a:buClr>
                <a:srgbClr val="861C33"/>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id="50" name="Google Shape;50;p25"/>
          <p:cNvPicPr preferRelativeResize="0"/>
          <p:nvPr/>
        </p:nvPicPr>
        <p:blipFill rotWithShape="1">
          <a:blip r:embed="rId3">
            <a:alphaModFix/>
          </a:blip>
          <a:srcRect b="0" l="0" r="0" t="0"/>
          <a:stretch/>
        </p:blipFill>
        <p:spPr>
          <a:xfrm>
            <a:off x="5061069" y="5140790"/>
            <a:ext cx="2009583" cy="802810"/>
          </a:xfrm>
          <a:prstGeom prst="rect">
            <a:avLst/>
          </a:prstGeom>
          <a:noFill/>
          <a:ln>
            <a:noFill/>
          </a:ln>
          <a:effectLst>
            <a:outerShdw blurRad="50800" rotWithShape="0" algn="ctr" dir="5400000" dist="50800">
              <a:srgbClr val="000000">
                <a:alpha val="67843"/>
              </a:srgbClr>
            </a:outerShdw>
          </a:effectLst>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s-2" showMasterSp="0">
  <p:cSld name="Section Slides-2">
    <p:spTree>
      <p:nvGrpSpPr>
        <p:cNvPr id="51" name="Shape 51"/>
        <p:cNvGrpSpPr/>
        <p:nvPr/>
      </p:nvGrpSpPr>
      <p:grpSpPr>
        <a:xfrm>
          <a:off x="0" y="0"/>
          <a:ext cx="0" cy="0"/>
          <a:chOff x="0" y="0"/>
          <a:chExt cx="0" cy="0"/>
        </a:xfrm>
      </p:grpSpPr>
      <p:sp>
        <p:nvSpPr>
          <p:cNvPr id="52" name="Google Shape;52;p26"/>
          <p:cNvSpPr/>
          <p:nvPr/>
        </p:nvSpPr>
        <p:spPr>
          <a:xfrm>
            <a:off x="0" y="-1"/>
            <a:ext cx="12192000" cy="6857999"/>
          </a:xfrm>
          <a:prstGeom prst="rect">
            <a:avLst/>
          </a:prstGeom>
          <a:gradFill>
            <a:gsLst>
              <a:gs pos="0">
                <a:srgbClr val="585A5D"/>
              </a:gs>
              <a:gs pos="39000">
                <a:srgbClr val="585A5D"/>
              </a:gs>
              <a:gs pos="100000">
                <a:srgbClr val="262626"/>
              </a:gs>
            </a:gsLst>
            <a:path path="circle">
              <a:fillToRect b="50%" l="50%" r="50%" t="50%"/>
            </a:path>
            <a:tileRect/>
          </a:gradFill>
          <a:ln>
            <a:noFill/>
          </a:ln>
        </p:spPr>
        <p:txBody>
          <a:bodyPr anchorCtr="0" anchor="ctr" bIns="38100" lIns="38100" spcFirstLastPara="1" rIns="38100" wrap="square" tIns="38100">
            <a:noAutofit/>
          </a:bodyPr>
          <a:lstStyle/>
          <a:p>
            <a:pPr indent="0" lvl="0" marL="0" marR="0" rtl="0" algn="ctr">
              <a:lnSpc>
                <a:spcPct val="100000"/>
              </a:lnSpc>
              <a:spcBef>
                <a:spcPts val="0"/>
              </a:spcBef>
              <a:spcAft>
                <a:spcPts val="0"/>
              </a:spcAft>
              <a:buClr>
                <a:srgbClr val="000000"/>
              </a:buClr>
              <a:buSzPts val="3400"/>
              <a:buFont typeface="Arial"/>
              <a:buNone/>
            </a:pPr>
            <a:r>
              <a:t/>
            </a:r>
            <a:endParaRPr b="1" i="0" sz="3400" u="none" cap="none" strike="noStrike">
              <a:solidFill>
                <a:schemeClr val="lt1"/>
              </a:solidFill>
              <a:latin typeface="Arial"/>
              <a:ea typeface="Arial"/>
              <a:cs typeface="Arial"/>
              <a:sym typeface="Arial"/>
            </a:endParaRPr>
          </a:p>
        </p:txBody>
      </p:sp>
      <p:pic>
        <p:nvPicPr>
          <p:cNvPr id="53" name="Google Shape;53;p26"/>
          <p:cNvPicPr preferRelativeResize="0"/>
          <p:nvPr/>
        </p:nvPicPr>
        <p:blipFill rotWithShape="1">
          <a:blip r:embed="rId2">
            <a:alphaModFix/>
          </a:blip>
          <a:srcRect b="0" l="0" r="0" t="0"/>
          <a:stretch/>
        </p:blipFill>
        <p:spPr>
          <a:xfrm>
            <a:off x="992354" y="891230"/>
            <a:ext cx="3417599" cy="708970"/>
          </a:xfrm>
          <a:prstGeom prst="rect">
            <a:avLst/>
          </a:prstGeom>
          <a:noFill/>
          <a:ln>
            <a:noFill/>
          </a:ln>
        </p:spPr>
      </p:pic>
      <p:sp>
        <p:nvSpPr>
          <p:cNvPr id="54" name="Google Shape;54;p26"/>
          <p:cNvSpPr txBox="1"/>
          <p:nvPr>
            <p:ph type="title"/>
          </p:nvPr>
        </p:nvSpPr>
        <p:spPr>
          <a:xfrm>
            <a:off x="609600" y="1901141"/>
            <a:ext cx="10972800" cy="3342190"/>
          </a:xfrm>
          <a:prstGeom prst="rect">
            <a:avLst/>
          </a:prstGeom>
          <a:noFill/>
          <a:ln>
            <a:noFill/>
          </a:ln>
        </p:spPr>
        <p:txBody>
          <a:bodyPr anchorCtr="0" anchor="t" bIns="45700" lIns="365750" spcFirstLastPara="1" rIns="365750" wrap="square" tIns="45700">
            <a:noAutofit/>
          </a:bodyPr>
          <a:lstStyle>
            <a:lvl1pPr lvl="0" algn="l">
              <a:lnSpc>
                <a:spcPct val="100000"/>
              </a:lnSpc>
              <a:spcBef>
                <a:spcPts val="0"/>
              </a:spcBef>
              <a:spcAft>
                <a:spcPts val="0"/>
              </a:spcAft>
              <a:buClr>
                <a:schemeClr val="lt1"/>
              </a:buClr>
              <a:buSzPts val="6000"/>
              <a:buFont typeface="Arial"/>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id="55" name="Google Shape;55;p26"/>
          <p:cNvPicPr preferRelativeResize="0"/>
          <p:nvPr/>
        </p:nvPicPr>
        <p:blipFill rotWithShape="1">
          <a:blip r:embed="rId3">
            <a:alphaModFix/>
          </a:blip>
          <a:srcRect b="0" l="0" r="0" t="0"/>
          <a:stretch/>
        </p:blipFill>
        <p:spPr>
          <a:xfrm rot="-5400000">
            <a:off x="10152352" y="4923485"/>
            <a:ext cx="2313849" cy="924362"/>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56" name="Shape 56"/>
        <p:cNvGrpSpPr/>
        <p:nvPr/>
      </p:nvGrpSpPr>
      <p:grpSpPr>
        <a:xfrm>
          <a:off x="0" y="0"/>
          <a:ext cx="0" cy="0"/>
          <a:chOff x="0" y="0"/>
          <a:chExt cx="0" cy="0"/>
        </a:xfrm>
      </p:grpSpPr>
      <p:sp>
        <p:nvSpPr>
          <p:cNvPr id="57" name="Google Shape;57;p27"/>
          <p:cNvSpPr txBox="1"/>
          <p:nvPr>
            <p:ph idx="1" type="body"/>
          </p:nvPr>
        </p:nvSpPr>
        <p:spPr>
          <a:xfrm>
            <a:off x="609600" y="1600200"/>
            <a:ext cx="5410200" cy="3314786"/>
          </a:xfrm>
          <a:prstGeom prst="rect">
            <a:avLst/>
          </a:prstGeom>
          <a:noFill/>
          <a:ln>
            <a:noFill/>
          </a:ln>
        </p:spPr>
        <p:txBody>
          <a:bodyPr anchorCtr="0" anchor="t" bIns="45700" lIns="365750" spcFirstLastPara="1" rIns="365750" wrap="square" tIns="0">
            <a:noAutofit/>
          </a:bodyPr>
          <a:lstStyle>
            <a:lvl1pPr indent="-342900" lvl="0" marL="457200" algn="l">
              <a:lnSpc>
                <a:spcPct val="100000"/>
              </a:lnSpc>
              <a:spcBef>
                <a:spcPts val="600"/>
              </a:spcBef>
              <a:spcAft>
                <a:spcPts val="0"/>
              </a:spcAft>
              <a:buClr>
                <a:schemeClr val="dk1"/>
              </a:buClr>
              <a:buSzPts val="1800"/>
              <a:buChar char="•"/>
              <a:defRPr/>
            </a:lvl1pPr>
            <a:lvl2pPr indent="-342900" lvl="1" marL="914400" algn="l">
              <a:lnSpc>
                <a:spcPct val="100000"/>
              </a:lnSpc>
              <a:spcBef>
                <a:spcPts val="600"/>
              </a:spcBef>
              <a:spcAft>
                <a:spcPts val="0"/>
              </a:spcAft>
              <a:buClr>
                <a:schemeClr val="dk1"/>
              </a:buClr>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27"/>
          <p:cNvSpPr txBox="1"/>
          <p:nvPr>
            <p:ph idx="2" type="body"/>
          </p:nvPr>
        </p:nvSpPr>
        <p:spPr>
          <a:xfrm>
            <a:off x="6096000" y="1600200"/>
            <a:ext cx="5486400" cy="3314786"/>
          </a:xfrm>
          <a:prstGeom prst="rect">
            <a:avLst/>
          </a:prstGeom>
          <a:noFill/>
          <a:ln>
            <a:noFill/>
          </a:ln>
        </p:spPr>
        <p:txBody>
          <a:bodyPr anchorCtr="0" anchor="t" bIns="45700" lIns="365750" spcFirstLastPara="1" rIns="365750" wrap="square" tIns="0">
            <a:noAutofit/>
          </a:bodyPr>
          <a:lstStyle>
            <a:lvl1pPr indent="-342900" lvl="0" marL="457200" algn="l">
              <a:lnSpc>
                <a:spcPct val="100000"/>
              </a:lnSpc>
              <a:spcBef>
                <a:spcPts val="600"/>
              </a:spcBef>
              <a:spcAft>
                <a:spcPts val="0"/>
              </a:spcAft>
              <a:buClr>
                <a:schemeClr val="dk1"/>
              </a:buClr>
              <a:buSzPts val="1800"/>
              <a:buChar char="•"/>
              <a:defRPr/>
            </a:lvl1pPr>
            <a:lvl2pPr indent="-342900" lvl="1" marL="914400" algn="l">
              <a:lnSpc>
                <a:spcPct val="100000"/>
              </a:lnSpc>
              <a:spcBef>
                <a:spcPts val="600"/>
              </a:spcBef>
              <a:spcAft>
                <a:spcPts val="0"/>
              </a:spcAft>
              <a:buClr>
                <a:schemeClr val="dk1"/>
              </a:buClr>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27"/>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sz="1200">
                <a:solidFill>
                  <a:srgbClr val="C7C8CB"/>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7"/>
          <p:cNvSpPr txBox="1"/>
          <p:nvPr>
            <p:ph type="title"/>
          </p:nvPr>
        </p:nvSpPr>
        <p:spPr>
          <a:xfrm>
            <a:off x="609600" y="627298"/>
            <a:ext cx="10515600" cy="652463"/>
          </a:xfrm>
          <a:prstGeom prst="rect">
            <a:avLst/>
          </a:prstGeom>
          <a:noFill/>
          <a:ln>
            <a:noFill/>
          </a:ln>
        </p:spPr>
        <p:txBody>
          <a:bodyPr anchorCtr="0" anchor="t" bIns="45700" lIns="365750" spcFirstLastPara="1" rIns="365750" wrap="square" tIns="45700">
            <a:noAutofit/>
          </a:bodyPr>
          <a:lstStyle>
            <a:lvl1pPr lvl="0" algn="l">
              <a:lnSpc>
                <a:spcPct val="90000"/>
              </a:lnSpc>
              <a:spcBef>
                <a:spcPts val="0"/>
              </a:spcBef>
              <a:spcAft>
                <a:spcPts val="0"/>
              </a:spcAft>
              <a:buClr>
                <a:srgbClr val="861C33"/>
              </a:buClr>
              <a:buSzPts val="3400"/>
              <a:buFont typeface="Arial"/>
              <a:buNone/>
              <a:defRPr>
                <a:solidFill>
                  <a:srgbClr val="861C33"/>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7.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18" Type="http://schemas.openxmlformats.org/officeDocument/2006/relationships/theme" Target="../theme/theme1.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8"/>
          <p:cNvSpPr/>
          <p:nvPr/>
        </p:nvSpPr>
        <p:spPr>
          <a:xfrm>
            <a:off x="0" y="111760"/>
            <a:ext cx="12192000" cy="5897965"/>
          </a:xfrm>
          <a:prstGeom prst="rect">
            <a:avLst/>
          </a:prstGeom>
          <a:gradFill>
            <a:gsLst>
              <a:gs pos="0">
                <a:srgbClr val="E5E5E4">
                  <a:alpha val="0"/>
                </a:srgbClr>
              </a:gs>
              <a:gs pos="12000">
                <a:srgbClr val="E5E5E4">
                  <a:alpha val="0"/>
                </a:srgbClr>
              </a:gs>
              <a:gs pos="77000">
                <a:srgbClr val="E5E5E4"/>
              </a:gs>
              <a:gs pos="100000">
                <a:srgbClr val="E5E5E4"/>
              </a:gs>
            </a:gsLst>
            <a:path path="circle">
              <a:fillToRect b="50%" l="50%" r="50%" t="50%"/>
            </a:path>
            <a:tileRect/>
          </a:gradFill>
          <a:ln>
            <a:noFill/>
          </a:ln>
        </p:spPr>
        <p:txBody>
          <a:bodyPr anchorCtr="0" anchor="ctr" bIns="38100" lIns="38100" spcFirstLastPara="1" rIns="38100" wrap="square" tIns="38100">
            <a:noAutofit/>
          </a:bodyPr>
          <a:lstStyle/>
          <a:p>
            <a:pPr indent="0" lvl="0" marL="0" marR="0" rtl="0" algn="ctr">
              <a:lnSpc>
                <a:spcPct val="100000"/>
              </a:lnSpc>
              <a:spcBef>
                <a:spcPts val="0"/>
              </a:spcBef>
              <a:spcAft>
                <a:spcPts val="0"/>
              </a:spcAft>
              <a:buClr>
                <a:srgbClr val="6D1327"/>
              </a:buClr>
              <a:buSzPts val="3400"/>
              <a:buFont typeface="Arial"/>
              <a:buNone/>
            </a:pPr>
            <a:r>
              <a:t/>
            </a:r>
            <a:endParaRPr b="0" i="0" sz="3400" u="none" cap="none" strike="noStrike">
              <a:solidFill>
                <a:srgbClr val="000000"/>
              </a:solidFill>
              <a:latin typeface="Arial"/>
              <a:ea typeface="Arial"/>
              <a:cs typeface="Arial"/>
              <a:sym typeface="Arial"/>
            </a:endParaRPr>
          </a:p>
        </p:txBody>
      </p:sp>
      <p:sp>
        <p:nvSpPr>
          <p:cNvPr id="11" name="Google Shape;11;p18"/>
          <p:cNvSpPr/>
          <p:nvPr/>
        </p:nvSpPr>
        <p:spPr>
          <a:xfrm>
            <a:off x="0" y="5943600"/>
            <a:ext cx="12192000" cy="914400"/>
          </a:xfrm>
          <a:prstGeom prst="rect">
            <a:avLst/>
          </a:prstGeom>
          <a:solidFill>
            <a:schemeClr val="dk1"/>
          </a:solidFill>
          <a:ln>
            <a:noFill/>
          </a:ln>
        </p:spPr>
        <p:txBody>
          <a:bodyPr anchorCtr="0" anchor="ctr" bIns="38100" lIns="38100" spcFirstLastPara="1" rIns="38100" wrap="square" tIns="38100">
            <a:noAutofit/>
          </a:bodyPr>
          <a:lstStyle/>
          <a:p>
            <a:pPr indent="0" lvl="0" marL="0" marR="0" rtl="0" algn="ctr">
              <a:lnSpc>
                <a:spcPct val="100000"/>
              </a:lnSpc>
              <a:spcBef>
                <a:spcPts val="0"/>
              </a:spcBef>
              <a:spcAft>
                <a:spcPts val="0"/>
              </a:spcAft>
              <a:buClr>
                <a:srgbClr val="000000"/>
              </a:buClr>
              <a:buSzPts val="3400"/>
              <a:buFont typeface="Arial"/>
              <a:buNone/>
            </a:pPr>
            <a:r>
              <a:t/>
            </a:r>
            <a:endParaRPr b="1" i="0" sz="3400" u="none" cap="none" strike="noStrike">
              <a:solidFill>
                <a:schemeClr val="lt1"/>
              </a:solidFill>
              <a:latin typeface="Arial"/>
              <a:ea typeface="Arial"/>
              <a:cs typeface="Arial"/>
              <a:sym typeface="Arial"/>
            </a:endParaRPr>
          </a:p>
        </p:txBody>
      </p:sp>
      <p:sp>
        <p:nvSpPr>
          <p:cNvPr id="12" name="Google Shape;12;p18"/>
          <p:cNvSpPr/>
          <p:nvPr/>
        </p:nvSpPr>
        <p:spPr>
          <a:xfrm>
            <a:off x="0" y="-1"/>
            <a:ext cx="12192000" cy="342207"/>
          </a:xfrm>
          <a:prstGeom prst="rect">
            <a:avLst/>
          </a:prstGeom>
          <a:solidFill>
            <a:srgbClr val="861C33"/>
          </a:solidFill>
          <a:ln>
            <a:noFill/>
          </a:ln>
        </p:spPr>
        <p:txBody>
          <a:bodyPr anchorCtr="0" anchor="ctr" bIns="38100" lIns="38100" spcFirstLastPara="1" rIns="38100" wrap="square" tIns="38100">
            <a:noAutofit/>
          </a:bodyPr>
          <a:lstStyle/>
          <a:p>
            <a:pPr indent="0" lvl="0" marL="0" marR="0" rtl="0" algn="ctr">
              <a:lnSpc>
                <a:spcPct val="100000"/>
              </a:lnSpc>
              <a:spcBef>
                <a:spcPts val="0"/>
              </a:spcBef>
              <a:spcAft>
                <a:spcPts val="0"/>
              </a:spcAft>
              <a:buClr>
                <a:srgbClr val="000000"/>
              </a:buClr>
              <a:buSzPts val="3400"/>
              <a:buFont typeface="Arial"/>
              <a:buNone/>
            </a:pPr>
            <a:r>
              <a:t/>
            </a:r>
            <a:endParaRPr b="1" i="0" sz="3400" u="none" cap="none" strike="noStrike">
              <a:solidFill>
                <a:schemeClr val="lt1"/>
              </a:solidFill>
              <a:latin typeface="Arial"/>
              <a:ea typeface="Arial"/>
              <a:cs typeface="Arial"/>
              <a:sym typeface="Arial"/>
            </a:endParaRPr>
          </a:p>
        </p:txBody>
      </p:sp>
      <p:sp>
        <p:nvSpPr>
          <p:cNvPr id="13" name="Google Shape;13;p18"/>
          <p:cNvSpPr txBox="1"/>
          <p:nvPr>
            <p:ph type="title"/>
          </p:nvPr>
        </p:nvSpPr>
        <p:spPr>
          <a:xfrm>
            <a:off x="609600" y="558296"/>
            <a:ext cx="10972800" cy="684769"/>
          </a:xfrm>
          <a:prstGeom prst="rect">
            <a:avLst/>
          </a:prstGeom>
          <a:noFill/>
          <a:ln>
            <a:noFill/>
          </a:ln>
        </p:spPr>
        <p:txBody>
          <a:bodyPr anchorCtr="0" anchor="ctr" bIns="45700" lIns="365750" spcFirstLastPara="1" rIns="365750" wrap="square" tIns="45700">
            <a:noAutofit/>
          </a:bodyPr>
          <a:lstStyle>
            <a:lvl1pPr lvl="0" marR="0" rtl="0" algn="l">
              <a:lnSpc>
                <a:spcPct val="90000"/>
              </a:lnSpc>
              <a:spcBef>
                <a:spcPts val="0"/>
              </a:spcBef>
              <a:spcAft>
                <a:spcPts val="0"/>
              </a:spcAft>
              <a:buClr>
                <a:srgbClr val="861C33"/>
              </a:buClr>
              <a:buSzPts val="3400"/>
              <a:buFont typeface="Arial"/>
              <a:buNone/>
              <a:defRPr b="1" i="0" sz="3400" u="none" cap="none" strike="noStrike">
                <a:solidFill>
                  <a:srgbClr val="861C33"/>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 name="Google Shape;14;p18"/>
          <p:cNvSpPr txBox="1"/>
          <p:nvPr>
            <p:ph idx="1" type="body"/>
          </p:nvPr>
        </p:nvSpPr>
        <p:spPr>
          <a:xfrm>
            <a:off x="609600" y="1600200"/>
            <a:ext cx="10972800" cy="2286000"/>
          </a:xfrm>
          <a:prstGeom prst="rect">
            <a:avLst/>
          </a:prstGeom>
          <a:noFill/>
          <a:ln>
            <a:noFill/>
          </a:ln>
        </p:spPr>
        <p:txBody>
          <a:bodyPr anchorCtr="0" anchor="t" bIns="45700" lIns="365750" spcFirstLastPara="1" rIns="365750" wrap="square" tIns="0">
            <a:noAutofit/>
          </a:bodyPr>
          <a:lstStyle>
            <a:lvl1pPr indent="-355600" lvl="0" marL="457200" marR="0" rtl="0" algn="l">
              <a:lnSpc>
                <a:spcPct val="100000"/>
              </a:lnSpc>
              <a:spcBef>
                <a:spcPts val="600"/>
              </a:spcBef>
              <a:spcAft>
                <a:spcPts val="0"/>
              </a:spcAft>
              <a:buClr>
                <a:schemeClr val="dk1"/>
              </a:buClr>
              <a:buSzPts val="2000"/>
              <a:buFont typeface="Arial"/>
              <a:buChar char="•"/>
              <a:defRPr b="1" i="0" sz="2000" u="none" cap="none" strike="noStrike">
                <a:solidFill>
                  <a:schemeClr val="dk1"/>
                </a:solidFill>
                <a:latin typeface="Arial"/>
                <a:ea typeface="Arial"/>
                <a:cs typeface="Arial"/>
                <a:sym typeface="Arial"/>
              </a:defRPr>
            </a:lvl1pPr>
            <a:lvl2pPr indent="-342900" lvl="1" marL="914400" marR="0" rtl="0" algn="l">
              <a:lnSpc>
                <a:spcPct val="100000"/>
              </a:lnSpc>
              <a:spcBef>
                <a:spcPts val="6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04800" lvl="2" marL="1371600" marR="0" rtl="0" algn="l">
              <a:lnSpc>
                <a:spcPct val="100000"/>
              </a:lnSpc>
              <a:spcBef>
                <a:spcPts val="6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3pPr>
            <a:lvl4pPr indent="-304800" lvl="3" marL="1828800" marR="0" rtl="0" algn="l">
              <a:lnSpc>
                <a:spcPct val="100000"/>
              </a:lnSpc>
              <a:spcBef>
                <a:spcPts val="6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4pPr>
            <a:lvl5pPr indent="-304800" lvl="4" marL="2286000" marR="0" rtl="0" algn="l">
              <a:lnSpc>
                <a:spcPct val="100000"/>
              </a:lnSpc>
              <a:spcBef>
                <a:spcPts val="600"/>
              </a:spcBef>
              <a:spcAft>
                <a:spcPts val="0"/>
              </a:spcAft>
              <a:buClr>
                <a:schemeClr val="dk1"/>
              </a:buClr>
              <a:buSzPts val="1200"/>
              <a:buFont typeface="Arial"/>
              <a:buChar char="•"/>
              <a:defRPr b="0" i="0" sz="12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pic>
        <p:nvPicPr>
          <p:cNvPr id="15" name="Google Shape;15;p18"/>
          <p:cNvPicPr preferRelativeResize="0"/>
          <p:nvPr/>
        </p:nvPicPr>
        <p:blipFill rotWithShape="1">
          <a:blip r:embed="rId1">
            <a:alphaModFix/>
          </a:blip>
          <a:srcRect b="0" l="0" r="0" t="0"/>
          <a:stretch/>
        </p:blipFill>
        <p:spPr>
          <a:xfrm>
            <a:off x="322035" y="6121485"/>
            <a:ext cx="1302721" cy="520426"/>
          </a:xfrm>
          <a:prstGeom prst="rect">
            <a:avLst/>
          </a:prstGeom>
          <a:noFill/>
          <a:ln>
            <a:noFill/>
          </a:ln>
        </p:spPr>
      </p:pic>
      <p:sp>
        <p:nvSpPr>
          <p:cNvPr id="16" name="Google Shape;16;p18"/>
          <p:cNvSpPr txBox="1"/>
          <p:nvPr>
            <p:ph idx="11" type="ftr"/>
          </p:nvPr>
        </p:nvSpPr>
        <p:spPr>
          <a:xfrm>
            <a:off x="1946790" y="6337361"/>
            <a:ext cx="10009857" cy="346472"/>
          </a:xfrm>
          <a:prstGeom prst="rect">
            <a:avLst/>
          </a:prstGeom>
          <a:noFill/>
          <a:ln>
            <a:noFill/>
          </a:ln>
        </p:spPr>
        <p:txBody>
          <a:bodyPr anchorCtr="0" anchor="b"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100" u="none" cap="none" strike="noStrike">
                <a:solidFill>
                  <a:srgbClr val="C7C8CB"/>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mc:AlternateContent>
    <mc:Choice Requires="p14">
      <p:transition spd="med" p14:dur="600">
        <p:push/>
      </p:transition>
    </mc:Choice>
    <mc:Fallback>
      <p:transition spd="med">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648">
          <p15:clr>
            <a:srgbClr val="F26B43"/>
          </p15:clr>
        </p15:guide>
        <p15:guide id="2" orient="horz" pos="4176">
          <p15:clr>
            <a:srgbClr val="F26B43"/>
          </p15:clr>
        </p15:guide>
        <p15:guide id="3" pos="624">
          <p15:clr>
            <a:srgbClr val="F26B43"/>
          </p15:clr>
        </p15:guide>
        <p15:guide id="4" pos="384">
          <p15:clr>
            <a:srgbClr val="F26B43"/>
          </p15:clr>
        </p15:guide>
        <p15:guide id="5" pos="7296">
          <p15:clr>
            <a:srgbClr val="F26B43"/>
          </p15:clr>
        </p15:guide>
        <p15:guide id="6" orient="horz" pos="1008">
          <p15:clr>
            <a:srgbClr val="F26B43"/>
          </p15:clr>
        </p15:guide>
        <p15:guide id="7" orient="horz" pos="1416">
          <p15:clr>
            <a:srgbClr val="F26B43"/>
          </p15:clr>
        </p15:guide>
        <p15:guide id="8" orient="horz" pos="2448">
          <p15:clr>
            <a:srgbClr val="F26B43"/>
          </p15:clr>
        </p15:guide>
        <p15:guide id="9" orient="horz" pos="3552">
          <p15:clr>
            <a:srgbClr val="F26B43"/>
          </p15:clr>
        </p15:guide>
        <p15:guide id="10" orient="horz" pos="748">
          <p15:clr>
            <a:srgbClr val="F26B43"/>
          </p15:clr>
        </p15:guide>
        <p15:guide id="11" orient="horz" pos="3744">
          <p15:clr>
            <a:srgbClr val="F26B43"/>
          </p15:clr>
        </p15:guide>
        <p15:guide id="12" pos="3840">
          <p15:clr>
            <a:srgbClr val="F26B43"/>
          </p15:clr>
        </p15:guide>
        <p15:guide id="13" pos="4128">
          <p15:clr>
            <a:srgbClr val="F26B43"/>
          </p15:clr>
        </p15:guide>
        <p15:guide id="14" pos="355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www.slashgear.com/1205093/how-many-ev-owners-run-out-of-charge-the-number-might-surprise-you/" TargetMode="External"/><Relationship Id="rId4" Type="http://schemas.openxmlformats.org/officeDocument/2006/relationships/hyperlink" Target="https://www.masslive.com/boston/2024/08/boston-is-expanding-electric-vehicle-charging-network-bit-by-bit.html" TargetMode="External"/><Relationship Id="rId5" Type="http://schemas.openxmlformats.org/officeDocument/2006/relationships/hyperlink" Target="https://en.wikipedia.org/wiki/Plug-in_electric_vehicles_in_New_York_(state)#:~:text=As%20of%20March%202022%2C%20there,all%20vehicles%20in%20the%20state." TargetMode="External"/><Relationship Id="rId6" Type="http://schemas.openxmlformats.org/officeDocument/2006/relationships/hyperlink" Target="https://blog.ucsusa.org/elliott-negin/ask-a-scientist-its-getting-easier-for-us-car-owners-to-go-electric/#:~:text=Today%2C%20the%20Union%20of%20Concerned,on%20US%20roads%20by%202050." TargetMode="External"/><Relationship Id="rId7" Type="http://schemas.openxmlformats.org/officeDocument/2006/relationships/hyperlink" Target="https://www.goldmansachs.com/insights/articles/why-are-ev-sales-slowing"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21.jpg"/><Relationship Id="rId7" Type="http://schemas.openxmlformats.org/officeDocument/2006/relationships/image" Target="../media/image1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
          <p:cNvSpPr txBox="1"/>
          <p:nvPr>
            <p:ph type="ctrTitle"/>
          </p:nvPr>
        </p:nvSpPr>
        <p:spPr>
          <a:xfrm>
            <a:off x="-1580725" y="2193375"/>
            <a:ext cx="9549000" cy="574200"/>
          </a:xfrm>
          <a:prstGeom prst="rect">
            <a:avLst/>
          </a:prstGeom>
          <a:noFill/>
          <a:ln>
            <a:noFill/>
          </a:ln>
        </p:spPr>
        <p:txBody>
          <a:bodyPr anchorCtr="0" anchor="ctr" bIns="0" lIns="640075" spcFirstLastPara="1" rIns="640075" wrap="square" tIns="0">
            <a:noAutofit/>
          </a:bodyPr>
          <a:lstStyle/>
          <a:p>
            <a:pPr indent="0" lvl="0" marL="0" rtl="0" algn="ctr">
              <a:lnSpc>
                <a:spcPct val="90000"/>
              </a:lnSpc>
              <a:spcBef>
                <a:spcPts val="0"/>
              </a:spcBef>
              <a:spcAft>
                <a:spcPts val="0"/>
              </a:spcAft>
              <a:buClr>
                <a:schemeClr val="lt1"/>
              </a:buClr>
              <a:buSzPts val="4000"/>
              <a:buFont typeface="Arial"/>
              <a:buNone/>
            </a:pPr>
            <a:r>
              <a:rPr lang="en-US" sz="3400">
                <a:latin typeface="Times New Roman"/>
                <a:ea typeface="Times New Roman"/>
                <a:cs typeface="Times New Roman"/>
                <a:sym typeface="Times New Roman"/>
              </a:rPr>
              <a:t>Amproutes</a:t>
            </a:r>
            <a:endParaRPr sz="4200">
              <a:latin typeface="Times New Roman"/>
              <a:ea typeface="Times New Roman"/>
              <a:cs typeface="Times New Roman"/>
              <a:sym typeface="Times New Roman"/>
            </a:endParaRPr>
          </a:p>
        </p:txBody>
      </p:sp>
      <p:sp>
        <p:nvSpPr>
          <p:cNvPr id="100" name="Google Shape;100;p1"/>
          <p:cNvSpPr txBox="1"/>
          <p:nvPr/>
        </p:nvSpPr>
        <p:spPr>
          <a:xfrm>
            <a:off x="117776" y="2854025"/>
            <a:ext cx="5797800" cy="164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US" sz="1900" u="none" cap="none" strike="noStrike">
                <a:solidFill>
                  <a:schemeClr val="lt1"/>
                </a:solidFill>
                <a:latin typeface="Times New Roman"/>
                <a:ea typeface="Times New Roman"/>
                <a:cs typeface="Times New Roman"/>
                <a:sym typeface="Times New Roman"/>
              </a:rPr>
              <a:t>M&amp;I-ENG 6</a:t>
            </a:r>
            <a:r>
              <a:rPr b="1" lang="en-US" sz="1900">
                <a:solidFill>
                  <a:schemeClr val="lt1"/>
                </a:solidFill>
                <a:latin typeface="Times New Roman"/>
                <a:ea typeface="Times New Roman"/>
                <a:cs typeface="Times New Roman"/>
                <a:sym typeface="Times New Roman"/>
              </a:rPr>
              <a:t>64</a:t>
            </a:r>
            <a:r>
              <a:rPr b="1" i="0" lang="en-US" sz="1900" u="none" cap="none" strike="noStrike">
                <a:solidFill>
                  <a:schemeClr val="lt1"/>
                </a:solidFill>
                <a:latin typeface="Times New Roman"/>
                <a:ea typeface="Times New Roman"/>
                <a:cs typeface="Times New Roman"/>
                <a:sym typeface="Times New Roman"/>
              </a:rPr>
              <a:t>: </a:t>
            </a:r>
            <a:r>
              <a:rPr b="1" lang="en-US" sz="1900">
                <a:solidFill>
                  <a:schemeClr val="lt1"/>
                </a:solidFill>
                <a:latin typeface="Times New Roman"/>
                <a:ea typeface="Times New Roman"/>
                <a:cs typeface="Times New Roman"/>
                <a:sym typeface="Times New Roman"/>
              </a:rPr>
              <a:t>Engineering Leadership &amp; Entrepreneurship</a:t>
            </a:r>
            <a:endParaRPr b="0" i="0" sz="19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1" i="0" lang="en-US" sz="1900" u="none" cap="none" strike="noStrike">
                <a:solidFill>
                  <a:schemeClr val="lt1"/>
                </a:solidFill>
                <a:latin typeface="Times New Roman"/>
                <a:ea typeface="Times New Roman"/>
                <a:cs typeface="Times New Roman"/>
                <a:sym typeface="Times New Roman"/>
              </a:rPr>
              <a:t>Instructor: Nehal Patel</a:t>
            </a:r>
            <a:endParaRPr b="0" i="0" sz="19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1" lang="en-US" sz="1900">
                <a:solidFill>
                  <a:schemeClr val="lt1"/>
                </a:solidFill>
                <a:latin typeface="Times New Roman"/>
                <a:ea typeface="Times New Roman"/>
                <a:cs typeface="Times New Roman"/>
                <a:sym typeface="Times New Roman"/>
              </a:rPr>
              <a:t>Group</a:t>
            </a:r>
            <a:r>
              <a:rPr b="1" i="0" lang="en-US" sz="1900" u="none" cap="none" strike="noStrike">
                <a:solidFill>
                  <a:schemeClr val="lt1"/>
                </a:solidFill>
                <a:latin typeface="Times New Roman"/>
                <a:ea typeface="Times New Roman"/>
                <a:cs typeface="Times New Roman"/>
                <a:sym typeface="Times New Roman"/>
              </a:rPr>
              <a:t> 9</a:t>
            </a:r>
            <a:endParaRPr b="0" i="0" sz="19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rPr b="1" i="0" lang="en-US" sz="1900" u="none" cap="none" strike="noStrike">
                <a:solidFill>
                  <a:schemeClr val="lt1"/>
                </a:solidFill>
                <a:latin typeface="Times New Roman"/>
                <a:ea typeface="Times New Roman"/>
                <a:cs typeface="Times New Roman"/>
                <a:sym typeface="Times New Roman"/>
              </a:rPr>
              <a:t>Fall 2024</a:t>
            </a:r>
            <a:endParaRPr b="1" i="0" sz="1900" u="none" cap="none" strike="noStrike">
              <a:solidFill>
                <a:schemeClr val="lt1"/>
              </a:solidFill>
              <a:latin typeface="Times New Roman"/>
              <a:ea typeface="Times New Roman"/>
              <a:cs typeface="Times New Roman"/>
              <a:sym typeface="Times New Roman"/>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7"/>
          <p:cNvSpPr txBox="1"/>
          <p:nvPr>
            <p:ph type="title"/>
          </p:nvPr>
        </p:nvSpPr>
        <p:spPr>
          <a:xfrm>
            <a:off x="91500" y="376198"/>
            <a:ext cx="10515600" cy="652500"/>
          </a:xfrm>
          <a:prstGeom prst="rect">
            <a:avLst/>
          </a:prstGeom>
          <a:noFill/>
          <a:ln>
            <a:noFill/>
          </a:ln>
        </p:spPr>
        <p:txBody>
          <a:bodyPr anchorCtr="0" anchor="t" bIns="45700" lIns="365750" spcFirstLastPara="1" rIns="365750" wrap="square" tIns="45700">
            <a:noAutofit/>
          </a:bodyPr>
          <a:lstStyle/>
          <a:p>
            <a:pPr indent="0" lvl="0" marL="0" rtl="0" algn="l">
              <a:lnSpc>
                <a:spcPct val="90000"/>
              </a:lnSpc>
              <a:spcBef>
                <a:spcPts val="0"/>
              </a:spcBef>
              <a:spcAft>
                <a:spcPts val="0"/>
              </a:spcAft>
              <a:buClr>
                <a:srgbClr val="861C33"/>
              </a:buClr>
              <a:buSzPts val="3400"/>
              <a:buFont typeface="Arial"/>
              <a:buNone/>
            </a:pPr>
            <a:r>
              <a:rPr lang="en-US">
                <a:latin typeface="Times New Roman"/>
                <a:ea typeface="Times New Roman"/>
                <a:cs typeface="Times New Roman"/>
                <a:sym typeface="Times New Roman"/>
              </a:rPr>
              <a:t>Work Breakdown Structure</a:t>
            </a:r>
            <a:endParaRPr>
              <a:latin typeface="Times New Roman"/>
              <a:ea typeface="Times New Roman"/>
              <a:cs typeface="Times New Roman"/>
              <a:sym typeface="Times New Roman"/>
            </a:endParaRPr>
          </a:p>
        </p:txBody>
      </p:sp>
      <p:pic>
        <p:nvPicPr>
          <p:cNvPr id="178" name="Google Shape;178;p7"/>
          <p:cNvPicPr preferRelativeResize="0"/>
          <p:nvPr/>
        </p:nvPicPr>
        <p:blipFill rotWithShape="1">
          <a:blip r:embed="rId3">
            <a:alphaModFix/>
          </a:blip>
          <a:srcRect b="941" l="3836" r="0" t="941"/>
          <a:stretch/>
        </p:blipFill>
        <p:spPr>
          <a:xfrm>
            <a:off x="1496012" y="836263"/>
            <a:ext cx="9199976" cy="5054875"/>
          </a:xfrm>
          <a:prstGeom prst="rect">
            <a:avLst/>
          </a:prstGeom>
          <a:noFill/>
          <a:ln cap="flat" cmpd="sng" w="9525">
            <a:solidFill>
              <a:schemeClr val="dk1"/>
            </a:solidFill>
            <a:prstDash val="solid"/>
            <a:round/>
            <a:headEnd len="sm" w="sm" type="none"/>
            <a:tailEnd len="sm" w="sm" type="none"/>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g31886ff87f8_1_109"/>
          <p:cNvSpPr txBox="1"/>
          <p:nvPr>
            <p:ph type="title"/>
          </p:nvPr>
        </p:nvSpPr>
        <p:spPr>
          <a:xfrm>
            <a:off x="207000" y="367450"/>
            <a:ext cx="3833100" cy="1880400"/>
          </a:xfrm>
          <a:prstGeom prst="rect">
            <a:avLst/>
          </a:prstGeom>
          <a:noFill/>
          <a:ln>
            <a:noFill/>
          </a:ln>
        </p:spPr>
        <p:txBody>
          <a:bodyPr anchorCtr="0" anchor="t" bIns="45700" lIns="365750" spcFirstLastPara="1" rIns="365750" wrap="square" tIns="45700">
            <a:noAutofit/>
          </a:bodyPr>
          <a:lstStyle/>
          <a:p>
            <a:pPr indent="0" lvl="0" marL="0" rtl="0" algn="l">
              <a:lnSpc>
                <a:spcPct val="90000"/>
              </a:lnSpc>
              <a:spcBef>
                <a:spcPts val="0"/>
              </a:spcBef>
              <a:spcAft>
                <a:spcPts val="0"/>
              </a:spcAft>
              <a:buClr>
                <a:srgbClr val="861C33"/>
              </a:buClr>
              <a:buSzPts val="3400"/>
              <a:buFont typeface="Arial"/>
              <a:buNone/>
            </a:pPr>
            <a:r>
              <a:rPr lang="en-US">
                <a:latin typeface="Times New Roman"/>
                <a:ea typeface="Times New Roman"/>
                <a:cs typeface="Times New Roman"/>
                <a:sym typeface="Times New Roman"/>
              </a:rPr>
              <a:t>Organizational </a:t>
            </a:r>
            <a:r>
              <a:rPr lang="en-US">
                <a:latin typeface="Times New Roman"/>
                <a:ea typeface="Times New Roman"/>
                <a:cs typeface="Times New Roman"/>
                <a:sym typeface="Times New Roman"/>
              </a:rPr>
              <a:t>Breakdown</a:t>
            </a:r>
            <a:r>
              <a:rPr lang="en-US">
                <a:latin typeface="Times New Roman"/>
                <a:ea typeface="Times New Roman"/>
                <a:cs typeface="Times New Roman"/>
                <a:sym typeface="Times New Roman"/>
              </a:rPr>
              <a:t> Structure</a:t>
            </a:r>
            <a:endParaRPr>
              <a:latin typeface="Times New Roman"/>
              <a:ea typeface="Times New Roman"/>
              <a:cs typeface="Times New Roman"/>
              <a:sym typeface="Times New Roman"/>
            </a:endParaRPr>
          </a:p>
        </p:txBody>
      </p:sp>
      <p:pic>
        <p:nvPicPr>
          <p:cNvPr id="185" name="Google Shape;185;g31886ff87f8_1_109"/>
          <p:cNvPicPr preferRelativeResize="0"/>
          <p:nvPr/>
        </p:nvPicPr>
        <p:blipFill>
          <a:blip r:embed="rId3">
            <a:alphaModFix/>
          </a:blip>
          <a:stretch>
            <a:fillRect/>
          </a:stretch>
        </p:blipFill>
        <p:spPr>
          <a:xfrm>
            <a:off x="4516000" y="367450"/>
            <a:ext cx="4805250" cy="5510825"/>
          </a:xfrm>
          <a:prstGeom prst="rect">
            <a:avLst/>
          </a:prstGeom>
          <a:noFill/>
          <a:ln cap="flat" cmpd="sng" w="9525">
            <a:solidFill>
              <a:schemeClr val="dk1"/>
            </a:solidFill>
            <a:prstDash val="solid"/>
            <a:round/>
            <a:headEnd len="sm" w="sm" type="none"/>
            <a:tailEnd len="sm" w="sm" type="none"/>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31886ff87f8_1_103"/>
          <p:cNvSpPr txBox="1"/>
          <p:nvPr>
            <p:ph type="title"/>
          </p:nvPr>
        </p:nvSpPr>
        <p:spPr>
          <a:xfrm>
            <a:off x="91500" y="376200"/>
            <a:ext cx="3763800" cy="2214300"/>
          </a:xfrm>
          <a:prstGeom prst="rect">
            <a:avLst/>
          </a:prstGeom>
          <a:noFill/>
          <a:ln>
            <a:noFill/>
          </a:ln>
        </p:spPr>
        <p:txBody>
          <a:bodyPr anchorCtr="0" anchor="t" bIns="45700" lIns="365750" spcFirstLastPara="1" rIns="365750" wrap="square" tIns="45700">
            <a:noAutofit/>
          </a:bodyPr>
          <a:lstStyle/>
          <a:p>
            <a:pPr indent="0" lvl="0" marL="0" rtl="0" algn="l">
              <a:lnSpc>
                <a:spcPct val="90000"/>
              </a:lnSpc>
              <a:spcBef>
                <a:spcPts val="0"/>
              </a:spcBef>
              <a:spcAft>
                <a:spcPts val="0"/>
              </a:spcAft>
              <a:buClr>
                <a:srgbClr val="861C33"/>
              </a:buClr>
              <a:buSzPts val="3400"/>
              <a:buFont typeface="Arial"/>
              <a:buNone/>
            </a:pPr>
            <a:r>
              <a:rPr lang="en-US">
                <a:latin typeface="Times New Roman"/>
                <a:ea typeface="Times New Roman"/>
                <a:cs typeface="Times New Roman"/>
                <a:sym typeface="Times New Roman"/>
              </a:rPr>
              <a:t>Responsibility </a:t>
            </a:r>
            <a:r>
              <a:rPr lang="en-US">
                <a:latin typeface="Times New Roman"/>
                <a:ea typeface="Times New Roman"/>
                <a:cs typeface="Times New Roman"/>
                <a:sym typeface="Times New Roman"/>
              </a:rPr>
              <a:t>Assignment</a:t>
            </a:r>
            <a:r>
              <a:rPr lang="en-US">
                <a:latin typeface="Times New Roman"/>
                <a:ea typeface="Times New Roman"/>
                <a:cs typeface="Times New Roman"/>
                <a:sym typeface="Times New Roman"/>
              </a:rPr>
              <a:t> Matrix</a:t>
            </a:r>
            <a:endParaRPr>
              <a:latin typeface="Times New Roman"/>
              <a:ea typeface="Times New Roman"/>
              <a:cs typeface="Times New Roman"/>
              <a:sym typeface="Times New Roman"/>
            </a:endParaRPr>
          </a:p>
          <a:p>
            <a:pPr indent="0" lvl="0" marL="0" rtl="0" algn="l">
              <a:lnSpc>
                <a:spcPct val="90000"/>
              </a:lnSpc>
              <a:spcBef>
                <a:spcPts val="0"/>
              </a:spcBef>
              <a:spcAft>
                <a:spcPts val="0"/>
              </a:spcAft>
              <a:buClr>
                <a:srgbClr val="861C33"/>
              </a:buClr>
              <a:buSzPts val="3400"/>
              <a:buFont typeface="Arial"/>
              <a:buNone/>
            </a:pPr>
            <a:r>
              <a:t/>
            </a:r>
            <a:endParaRPr>
              <a:latin typeface="Times New Roman"/>
              <a:ea typeface="Times New Roman"/>
              <a:cs typeface="Times New Roman"/>
              <a:sym typeface="Times New Roman"/>
            </a:endParaRPr>
          </a:p>
        </p:txBody>
      </p:sp>
      <p:pic>
        <p:nvPicPr>
          <p:cNvPr id="192" name="Google Shape;192;g31886ff87f8_1_103"/>
          <p:cNvPicPr preferRelativeResize="0"/>
          <p:nvPr/>
        </p:nvPicPr>
        <p:blipFill>
          <a:blip r:embed="rId3">
            <a:alphaModFix/>
          </a:blip>
          <a:stretch>
            <a:fillRect/>
          </a:stretch>
        </p:blipFill>
        <p:spPr>
          <a:xfrm>
            <a:off x="3451825" y="53200"/>
            <a:ext cx="6345824" cy="67516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31886ff87f8_1_176"/>
          <p:cNvSpPr txBox="1"/>
          <p:nvPr>
            <p:ph type="title"/>
          </p:nvPr>
        </p:nvSpPr>
        <p:spPr>
          <a:xfrm>
            <a:off x="205275" y="338599"/>
            <a:ext cx="10972800" cy="559500"/>
          </a:xfrm>
          <a:prstGeom prst="rect">
            <a:avLst/>
          </a:prstGeom>
          <a:noFill/>
          <a:ln>
            <a:noFill/>
          </a:ln>
        </p:spPr>
        <p:txBody>
          <a:bodyPr anchorCtr="0" anchor="t" bIns="45700" lIns="365750" spcFirstLastPara="1" rIns="365750" wrap="square" tIns="45700">
            <a:noAutofit/>
          </a:bodyPr>
          <a:lstStyle/>
          <a:p>
            <a:pPr indent="0" lvl="0" marL="0" rtl="0" algn="l">
              <a:spcBef>
                <a:spcPts val="0"/>
              </a:spcBef>
              <a:spcAft>
                <a:spcPts val="0"/>
              </a:spcAft>
              <a:buSzPts val="1100"/>
              <a:buNone/>
            </a:pPr>
            <a:r>
              <a:rPr lang="en-US" sz="3200">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7"/>
                  </a:ext>
                </a:extLst>
              </a:rPr>
              <a:t>Market Analysis</a:t>
            </a:r>
            <a:r>
              <a:rPr lang="en-US">
                <a:solidFill>
                  <a:schemeClr val="dk2"/>
                </a:solidFill>
                <a:latin typeface="Times New Roman"/>
                <a:ea typeface="Times New Roman"/>
                <a:cs typeface="Times New Roman"/>
                <a:sym typeface="Times New Roman"/>
              </a:rPr>
              <a:t> </a:t>
            </a:r>
            <a:endParaRPr>
              <a:latin typeface="Times New Roman"/>
              <a:ea typeface="Times New Roman"/>
              <a:cs typeface="Times New Roman"/>
              <a:sym typeface="Times New Roman"/>
            </a:endParaRPr>
          </a:p>
        </p:txBody>
      </p:sp>
      <p:sp>
        <p:nvSpPr>
          <p:cNvPr id="199" name="Google Shape;199;g31886ff87f8_1_176"/>
          <p:cNvSpPr txBox="1"/>
          <p:nvPr>
            <p:ph idx="1" type="body"/>
          </p:nvPr>
        </p:nvSpPr>
        <p:spPr>
          <a:xfrm>
            <a:off x="205275" y="814125"/>
            <a:ext cx="11887200" cy="4914900"/>
          </a:xfrm>
          <a:prstGeom prst="rect">
            <a:avLst/>
          </a:prstGeom>
          <a:noFill/>
          <a:ln>
            <a:noFill/>
          </a:ln>
        </p:spPr>
        <p:txBody>
          <a:bodyPr anchorCtr="0" anchor="t" bIns="45700" lIns="365750" spcFirstLastPara="1" rIns="365750" wrap="square" tIns="0">
            <a:noAutofit/>
          </a:bodyPr>
          <a:lstStyle/>
          <a:p>
            <a:pPr indent="0" lvl="0" marL="0" rtl="0" algn="just">
              <a:spcBef>
                <a:spcPts val="0"/>
              </a:spcBef>
              <a:spcAft>
                <a:spcPts val="0"/>
              </a:spcAft>
              <a:buNone/>
            </a:pPr>
            <a:r>
              <a:rPr b="0" lang="en-US" sz="1300">
                <a:latin typeface="Times New Roman"/>
                <a:ea typeface="Times New Roman"/>
                <a:cs typeface="Times New Roman"/>
                <a:sym typeface="Times New Roman"/>
              </a:rPr>
              <a:t>Electric vehicle market trends:</a:t>
            </a:r>
            <a:endParaRPr b="0"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b="0" lang="en-US" sz="1300">
                <a:latin typeface="Times New Roman"/>
                <a:ea typeface="Times New Roman"/>
                <a:cs typeface="Times New Roman"/>
                <a:sym typeface="Times New Roman"/>
              </a:rPr>
              <a:t>An estimated 8 percent of electric vehicle drivers run out of battery charge on their electric vehicles (1).The number of electric vehicles will significantly increase over the coming years. Electric cars are increasing in numbers; it is projected that 50% of passenger vehicles will be electric and upwards of 60%–70% by 2050 (4), raising the number of potential customers over the next 10 years. This increase is due to requirements making electric vehicles mandatory. Generally, in 2024, electric vehicle sales decreased for the first quarter of 2024 but the future will bring an increase in sales (5.) </a:t>
            </a:r>
            <a:endParaRPr b="0" sz="1300">
              <a:latin typeface="Times New Roman"/>
              <a:ea typeface="Times New Roman"/>
              <a:cs typeface="Times New Roman"/>
              <a:sym typeface="Times New Roman"/>
            </a:endParaRPr>
          </a:p>
          <a:p>
            <a:pPr indent="0" lvl="0" marL="0" rtl="0" algn="just">
              <a:spcBef>
                <a:spcPts val="0"/>
              </a:spcBef>
              <a:spcAft>
                <a:spcPts val="0"/>
              </a:spcAft>
              <a:buNone/>
            </a:pPr>
            <a:r>
              <a:t/>
            </a:r>
            <a:endParaRPr b="0" sz="1300">
              <a:latin typeface="Times New Roman"/>
              <a:ea typeface="Times New Roman"/>
              <a:cs typeface="Times New Roman"/>
              <a:sym typeface="Times New Roman"/>
            </a:endParaRPr>
          </a:p>
          <a:p>
            <a:pPr indent="0" lvl="0" marL="0" rtl="0" algn="just">
              <a:spcBef>
                <a:spcPts val="0"/>
              </a:spcBef>
              <a:spcAft>
                <a:spcPts val="0"/>
              </a:spcAft>
              <a:buNone/>
            </a:pPr>
            <a:r>
              <a:rPr b="0" lang="en-US" sz="1300">
                <a:latin typeface="Times New Roman"/>
                <a:ea typeface="Times New Roman"/>
                <a:cs typeface="Times New Roman"/>
                <a:sym typeface="Times New Roman"/>
              </a:rPr>
              <a:t>Company Strategy:</a:t>
            </a:r>
            <a:endParaRPr b="0"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b="0" lang="en-US" sz="1300">
                <a:latin typeface="Times New Roman"/>
                <a:ea typeface="Times New Roman"/>
                <a:cs typeface="Times New Roman"/>
                <a:sym typeface="Times New Roman"/>
              </a:rPr>
              <a:t>Our company wants to focus on serving three major U.S. city areas: </a:t>
            </a:r>
            <a:r>
              <a:rPr b="0" lang="en-US" sz="1300">
                <a:latin typeface="Times New Roman"/>
                <a:ea typeface="Times New Roman"/>
                <a:cs typeface="Times New Roman"/>
                <a:sym typeface="Times New Roman"/>
              </a:rPr>
              <a:t>Los Angeles, Boston, and New York.</a:t>
            </a:r>
            <a:r>
              <a:rPr b="0" lang="en-US" sz="1300">
                <a:latin typeface="Times New Roman"/>
                <a:ea typeface="Times New Roman"/>
                <a:cs typeface="Times New Roman"/>
                <a:sym typeface="Times New Roman"/>
              </a:rPr>
              <a:t> After gaining the market in those areas, we want to spread out from the large cities and cover surrounding areas. Three states in particular are the best candidates for a strong battery recharging market, as shown below: </a:t>
            </a:r>
            <a:endParaRPr b="0"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b="0" lang="en-US" sz="1300">
                <a:latin typeface="Times New Roman"/>
                <a:ea typeface="Times New Roman"/>
                <a:cs typeface="Times New Roman"/>
                <a:sym typeface="Times New Roman"/>
              </a:rPr>
              <a:t>California: There are 1,256,646 electric vehicles in California.</a:t>
            </a:r>
            <a:r>
              <a:rPr b="0" lang="en-US" sz="1300">
                <a:latin typeface="Times New Roman"/>
                <a:ea typeface="Times New Roman"/>
                <a:cs typeface="Times New Roman"/>
                <a:sym typeface="Times New Roman"/>
              </a:rPr>
              <a:t> </a:t>
            </a:r>
            <a:endParaRPr b="0"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b="0" lang="en-US" sz="1300">
                <a:latin typeface="Times New Roman"/>
                <a:ea typeface="Times New Roman"/>
                <a:cs typeface="Times New Roman"/>
                <a:sym typeface="Times New Roman"/>
              </a:rPr>
              <a:t>Massachusetts: If you look at Massachusetts, there are at least 68,842 electric vehicles on the road (2). </a:t>
            </a:r>
            <a:endParaRPr b="0"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b="0" lang="en-US" sz="1300">
                <a:latin typeface="Times New Roman"/>
                <a:ea typeface="Times New Roman"/>
                <a:cs typeface="Times New Roman"/>
                <a:sym typeface="Times New Roman"/>
              </a:rPr>
              <a:t>New York: There are an estimated 62,000 electric vehicle drivers that are potential customers (3). </a:t>
            </a:r>
            <a:endParaRPr b="0" sz="1300">
              <a:latin typeface="Times New Roman"/>
              <a:ea typeface="Times New Roman"/>
              <a:cs typeface="Times New Roman"/>
              <a:sym typeface="Times New Roman"/>
            </a:endParaRPr>
          </a:p>
          <a:p>
            <a:pPr indent="0" lvl="0" marL="0" rtl="0" algn="just">
              <a:spcBef>
                <a:spcPts val="0"/>
              </a:spcBef>
              <a:spcAft>
                <a:spcPts val="0"/>
              </a:spcAft>
              <a:buNone/>
            </a:pPr>
            <a:r>
              <a:t/>
            </a:r>
            <a:endParaRPr b="0" sz="1300">
              <a:latin typeface="Times New Roman"/>
              <a:ea typeface="Times New Roman"/>
              <a:cs typeface="Times New Roman"/>
              <a:sym typeface="Times New Roman"/>
            </a:endParaRPr>
          </a:p>
          <a:p>
            <a:pPr indent="0" lvl="0" marL="0" rtl="0" algn="just">
              <a:spcBef>
                <a:spcPts val="0"/>
              </a:spcBef>
              <a:spcAft>
                <a:spcPts val="0"/>
              </a:spcAft>
              <a:buNone/>
            </a:pPr>
            <a:r>
              <a:rPr b="0" lang="en-US" sz="1300">
                <a:latin typeface="Times New Roman"/>
                <a:ea typeface="Times New Roman"/>
                <a:cs typeface="Times New Roman"/>
                <a:sym typeface="Times New Roman"/>
              </a:rPr>
              <a:t>Competition: Sparkcharge is our only known competition at this time. Sparkcharge will not charge individual consumers vehicles but vehicles for fleets like car rental companies and large corporation’s delivery vehicles.</a:t>
            </a:r>
            <a:endParaRPr b="0" sz="1300">
              <a:latin typeface="Times New Roman"/>
              <a:ea typeface="Times New Roman"/>
              <a:cs typeface="Times New Roman"/>
              <a:sym typeface="Times New Roman"/>
            </a:endParaRPr>
          </a:p>
          <a:p>
            <a:pPr indent="0" lvl="0" marL="0" rtl="0" algn="just">
              <a:spcBef>
                <a:spcPts val="0"/>
              </a:spcBef>
              <a:spcAft>
                <a:spcPts val="0"/>
              </a:spcAft>
              <a:buNone/>
            </a:pPr>
            <a:r>
              <a:t/>
            </a:r>
            <a:endParaRPr b="0" sz="1300">
              <a:latin typeface="Times New Roman"/>
              <a:ea typeface="Times New Roman"/>
              <a:cs typeface="Times New Roman"/>
              <a:sym typeface="Times New Roman"/>
            </a:endParaRPr>
          </a:p>
          <a:p>
            <a:pPr indent="0" lvl="0" marL="0" rtl="0" algn="just">
              <a:spcBef>
                <a:spcPts val="0"/>
              </a:spcBef>
              <a:spcAft>
                <a:spcPts val="0"/>
              </a:spcAft>
              <a:buNone/>
            </a:pPr>
            <a:r>
              <a:rPr b="0" lang="en-US" sz="1300">
                <a:latin typeface="Times New Roman"/>
                <a:ea typeface="Times New Roman"/>
                <a:cs typeface="Times New Roman"/>
                <a:sym typeface="Times New Roman"/>
              </a:rPr>
              <a:t>Demographics of customers: Currently, electric vehicles are largely owned by upper-class individuals but with the introduction of more mass-produced vehicles, government regulations requiring electric vehicles, and tax incentives in the past and in the future will allow middle- to lower-class income individuals to drive electric vehicles in the coming years. </a:t>
            </a:r>
            <a:endParaRPr b="0"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b="0" lang="en-US" sz="1300">
                <a:latin typeface="Times New Roman"/>
                <a:ea typeface="Times New Roman"/>
                <a:cs typeface="Times New Roman"/>
                <a:sym typeface="Times New Roman"/>
              </a:rPr>
              <a:t>1. How</a:t>
            </a:r>
            <a:r>
              <a:rPr b="0" lang="en-US" sz="1300">
                <a:uFill>
                  <a:noFill/>
                </a:uFill>
                <a:latin typeface="Times New Roman"/>
                <a:ea typeface="Times New Roman"/>
                <a:cs typeface="Times New Roman"/>
                <a:sym typeface="Times New Roman"/>
                <a:hlinkClick r:id="rId3"/>
              </a:rPr>
              <a:t> Many EV Owners Run Out Of Charge? The Number Might Surprise You</a:t>
            </a:r>
            <a:endParaRPr b="0"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b="0" lang="en-US" sz="1300">
                <a:latin typeface="Times New Roman"/>
                <a:ea typeface="Times New Roman"/>
                <a:cs typeface="Times New Roman"/>
                <a:sym typeface="Times New Roman"/>
              </a:rPr>
              <a:t>2. Boston </a:t>
            </a:r>
            <a:r>
              <a:rPr b="0" lang="en-US" sz="1300">
                <a:uFill>
                  <a:noFill/>
                </a:uFill>
                <a:latin typeface="Times New Roman"/>
                <a:ea typeface="Times New Roman"/>
                <a:cs typeface="Times New Roman"/>
                <a:sym typeface="Times New Roman"/>
                <a:hlinkClick r:id="rId4"/>
              </a:rPr>
              <a:t>is expanding electric vehicle charging network, bit by </a:t>
            </a:r>
            <a:r>
              <a:rPr b="0" lang="en-US" sz="1300">
                <a:latin typeface="Times New Roman"/>
                <a:ea typeface="Times New Roman"/>
                <a:cs typeface="Times New Roman"/>
                <a:sym typeface="Times New Roman"/>
              </a:rPr>
              <a:t>bit—masslive.com</a:t>
            </a:r>
            <a:endParaRPr b="0"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b="0" lang="en-US" sz="1300">
                <a:latin typeface="Times New Roman"/>
                <a:ea typeface="Times New Roman"/>
                <a:cs typeface="Times New Roman"/>
                <a:sym typeface="Times New Roman"/>
              </a:rPr>
              <a:t>3. Plug-in electric</a:t>
            </a:r>
            <a:r>
              <a:rPr b="0" lang="en-US" sz="1300">
                <a:uFill>
                  <a:noFill/>
                </a:uFill>
                <a:latin typeface="Times New Roman"/>
                <a:ea typeface="Times New Roman"/>
                <a:cs typeface="Times New Roman"/>
                <a:sym typeface="Times New Roman"/>
                <a:hlinkClick r:id="rId5"/>
              </a:rPr>
              <a:t> vehicles in New York (state) - Wikipedia</a:t>
            </a:r>
            <a:endParaRPr b="0"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b="0" lang="en-US" sz="1300">
                <a:latin typeface="Times New Roman"/>
                <a:ea typeface="Times New Roman"/>
                <a:cs typeface="Times New Roman"/>
                <a:sym typeface="Times New Roman"/>
              </a:rPr>
              <a:t>4. Ask</a:t>
            </a:r>
            <a:r>
              <a:rPr b="0" lang="en-US" sz="1300">
                <a:uFill>
                  <a:noFill/>
                </a:uFill>
                <a:latin typeface="Times New Roman"/>
                <a:ea typeface="Times New Roman"/>
                <a:cs typeface="Times New Roman"/>
                <a:sym typeface="Times New Roman"/>
                <a:hlinkClick r:id="rId6"/>
              </a:rPr>
              <a:t> a Scientist: It’s Getting Easier for US Car Owners to Go Electric—Union of Concerned Scientists</a:t>
            </a:r>
            <a:endParaRPr b="0" sz="1300">
              <a:latin typeface="Times New Roman"/>
              <a:ea typeface="Times New Roman"/>
              <a:cs typeface="Times New Roman"/>
              <a:sym typeface="Times New Roman"/>
            </a:endParaRPr>
          </a:p>
          <a:p>
            <a:pPr indent="-311150" lvl="0" marL="457200" rtl="0" algn="just">
              <a:spcBef>
                <a:spcPts val="0"/>
              </a:spcBef>
              <a:spcAft>
                <a:spcPts val="0"/>
              </a:spcAft>
              <a:buSzPts val="1300"/>
              <a:buFont typeface="Times New Roman"/>
              <a:buChar char="•"/>
            </a:pPr>
            <a:r>
              <a:rPr b="0" lang="en-US" sz="1300">
                <a:latin typeface="Times New Roman"/>
                <a:ea typeface="Times New Roman"/>
                <a:cs typeface="Times New Roman"/>
                <a:sym typeface="Times New Roman"/>
              </a:rPr>
              <a:t>5. </a:t>
            </a:r>
            <a:r>
              <a:rPr b="0" lang="en-US" sz="1300">
                <a:uFill>
                  <a:noFill/>
                </a:uFill>
                <a:latin typeface="Times New Roman"/>
                <a:ea typeface="Times New Roman"/>
                <a:cs typeface="Times New Roman"/>
                <a:sym typeface="Times New Roman"/>
                <a:hlinkClick r:id="rId7"/>
              </a:rPr>
              <a:t>Why are EV sales slowing? | Goldman Sachs</a:t>
            </a:r>
            <a:endParaRPr b="0" sz="13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g31886ff87f8_1_89"/>
          <p:cNvSpPr txBox="1"/>
          <p:nvPr>
            <p:ph idx="1" type="body"/>
          </p:nvPr>
        </p:nvSpPr>
        <p:spPr>
          <a:xfrm>
            <a:off x="347675" y="1187450"/>
            <a:ext cx="10972800" cy="4110600"/>
          </a:xfrm>
          <a:prstGeom prst="rect">
            <a:avLst/>
          </a:prstGeom>
          <a:noFill/>
          <a:ln>
            <a:noFill/>
          </a:ln>
        </p:spPr>
        <p:txBody>
          <a:bodyPr anchorCtr="0" anchor="t" bIns="45700" lIns="365750" spcFirstLastPara="1" rIns="365750" wrap="square" tIns="0">
            <a:noAutofit/>
          </a:bodyPr>
          <a:lstStyle/>
          <a:p>
            <a:pPr indent="0" lvl="0" marL="0" rtl="0" algn="just">
              <a:spcBef>
                <a:spcPts val="0"/>
              </a:spcBef>
              <a:spcAft>
                <a:spcPts val="0"/>
              </a:spcAft>
              <a:buNone/>
            </a:pPr>
            <a:r>
              <a:rPr b="0" lang="en-US" sz="1600">
                <a:latin typeface="Times New Roman"/>
                <a:ea typeface="Times New Roman"/>
                <a:cs typeface="Times New Roman"/>
                <a:sym typeface="Times New Roman"/>
              </a:rPr>
              <a:t>Customers will use the Amproutes mobile application or website to request a battery pack, which will be delivered to a specific location by Uber, Lyft, and Grub Hub drivers. The company will make profits the following way:</a:t>
            </a:r>
            <a:endParaRPr b="0" sz="1600">
              <a:latin typeface="Times New Roman"/>
              <a:ea typeface="Times New Roman"/>
              <a:cs typeface="Times New Roman"/>
              <a:sym typeface="Times New Roman"/>
            </a:endParaRPr>
          </a:p>
          <a:p>
            <a:pPr indent="0" lvl="0" marL="0" rtl="0" algn="just">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b="0" lang="en-US" sz="1600">
                <a:latin typeface="Times New Roman"/>
                <a:ea typeface="Times New Roman"/>
                <a:cs typeface="Times New Roman"/>
                <a:sym typeface="Times New Roman"/>
              </a:rPr>
              <a:t>A delivery charge of $45.00 for the battery pack. $33.00 will go to Amproutes, and $12.00 will go to the Lyft, Uber, or Grub Hub driver. </a:t>
            </a:r>
            <a:endParaRPr b="0" sz="1600">
              <a:latin typeface="Times New Roman"/>
              <a:ea typeface="Times New Roman"/>
              <a:cs typeface="Times New Roman"/>
              <a:sym typeface="Times New Roman"/>
            </a:endParaRPr>
          </a:p>
          <a:p>
            <a:pPr indent="0" lvl="0" marL="457200" rtl="0" algn="just">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b="0" lang="en-US" sz="1600">
                <a:latin typeface="Times New Roman"/>
                <a:ea typeface="Times New Roman"/>
                <a:cs typeface="Times New Roman"/>
                <a:sym typeface="Times New Roman"/>
              </a:rPr>
              <a:t>A battery pack usage fee of $80.00 will be charged to the customer. </a:t>
            </a:r>
            <a:endParaRPr b="0" sz="1600">
              <a:latin typeface="Times New Roman"/>
              <a:ea typeface="Times New Roman"/>
              <a:cs typeface="Times New Roman"/>
              <a:sym typeface="Times New Roman"/>
            </a:endParaRPr>
          </a:p>
          <a:p>
            <a:pPr indent="0" lvl="0" marL="457200" rtl="0" algn="just">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b="0" lang="en-US" sz="1600">
                <a:latin typeface="Times New Roman"/>
                <a:ea typeface="Times New Roman"/>
                <a:cs typeface="Times New Roman"/>
                <a:sym typeface="Times New Roman"/>
              </a:rPr>
              <a:t>The charging service will be kept relatively cheap so we can acquire a large bulk of customers. We do not want to prevent people with varying incomes from using the service. </a:t>
            </a:r>
            <a:endParaRPr b="0" sz="1600">
              <a:latin typeface="Times New Roman"/>
              <a:ea typeface="Times New Roman"/>
              <a:cs typeface="Times New Roman"/>
              <a:sym typeface="Times New Roman"/>
            </a:endParaRPr>
          </a:p>
          <a:p>
            <a:pPr indent="0" lvl="0" marL="457200" rtl="0" algn="just">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b="0" lang="en-US" sz="1600">
                <a:latin typeface="Times New Roman"/>
                <a:ea typeface="Times New Roman"/>
                <a:cs typeface="Times New Roman"/>
                <a:sym typeface="Times New Roman"/>
              </a:rPr>
              <a:t>Social media and advertising will ensure we can maximize profits by reaching out to masses of people.</a:t>
            </a:r>
            <a:endParaRPr b="0" sz="1600">
              <a:latin typeface="Times New Roman"/>
              <a:ea typeface="Times New Roman"/>
              <a:cs typeface="Times New Roman"/>
              <a:sym typeface="Times New Roman"/>
            </a:endParaRPr>
          </a:p>
          <a:p>
            <a:pPr indent="0" lvl="0" marL="457200" rtl="0" algn="just">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b="0" lang="en-US" sz="1600">
                <a:latin typeface="Times New Roman"/>
                <a:ea typeface="Times New Roman"/>
                <a:cs typeface="Times New Roman"/>
                <a:sym typeface="Times New Roman"/>
              </a:rPr>
              <a:t>Customers will be able to use our website and Android and iPhone applications as a way to order the service.  </a:t>
            </a:r>
            <a:endParaRPr b="0" sz="1600">
              <a:latin typeface="Times New Roman"/>
              <a:ea typeface="Times New Roman"/>
              <a:cs typeface="Times New Roman"/>
              <a:sym typeface="Times New Roman"/>
            </a:endParaRPr>
          </a:p>
        </p:txBody>
      </p:sp>
      <p:sp>
        <p:nvSpPr>
          <p:cNvPr id="206" name="Google Shape;206;g31886ff87f8_1_89"/>
          <p:cNvSpPr txBox="1"/>
          <p:nvPr>
            <p:ph type="title"/>
          </p:nvPr>
        </p:nvSpPr>
        <p:spPr>
          <a:xfrm>
            <a:off x="347675" y="452996"/>
            <a:ext cx="10972800" cy="684900"/>
          </a:xfrm>
          <a:prstGeom prst="rect">
            <a:avLst/>
          </a:prstGeom>
          <a:noFill/>
          <a:ln>
            <a:noFill/>
          </a:ln>
        </p:spPr>
        <p:txBody>
          <a:bodyPr anchorCtr="0" anchor="t" bIns="45700" lIns="365750" spcFirstLastPara="1" rIns="365750" wrap="square" tIns="45700">
            <a:noAutofit/>
          </a:bodyPr>
          <a:lstStyle/>
          <a:p>
            <a:pPr indent="0" lvl="0" marL="0" rtl="0" algn="l">
              <a:spcBef>
                <a:spcPts val="0"/>
              </a:spcBef>
              <a:spcAft>
                <a:spcPts val="0"/>
              </a:spcAft>
              <a:buSzPts val="1100"/>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8"/>
                  </a:ext>
                </a:extLst>
              </a:rPr>
              <a:t>How we will make Profits</a:t>
            </a:r>
            <a:endParaRPr>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31886ff87f8_1_52"/>
          <p:cNvSpPr txBox="1"/>
          <p:nvPr>
            <p:ph idx="1" type="body"/>
          </p:nvPr>
        </p:nvSpPr>
        <p:spPr>
          <a:xfrm>
            <a:off x="394325" y="1149650"/>
            <a:ext cx="10972800" cy="4222800"/>
          </a:xfrm>
          <a:prstGeom prst="rect">
            <a:avLst/>
          </a:prstGeom>
          <a:noFill/>
          <a:ln>
            <a:noFill/>
          </a:ln>
        </p:spPr>
        <p:txBody>
          <a:bodyPr anchorCtr="0" anchor="t" bIns="45700" lIns="365750" spcFirstLastPara="1" rIns="365750" wrap="square" tIns="0">
            <a:noAutofit/>
          </a:bodyPr>
          <a:lstStyle/>
          <a:p>
            <a:pPr indent="0" lvl="0" marL="0" rtl="0" algn="l">
              <a:spcBef>
                <a:spcPts val="0"/>
              </a:spcBef>
              <a:spcAft>
                <a:spcPts val="0"/>
              </a:spcAft>
              <a:buNone/>
            </a:pPr>
            <a:r>
              <a:rPr b="0" lang="en-US" sz="1600">
                <a:latin typeface="Times New Roman"/>
                <a:ea typeface="Times New Roman"/>
                <a:cs typeface="Times New Roman"/>
                <a:sym typeface="Times New Roman"/>
              </a:rPr>
              <a:t>SMART Goals</a:t>
            </a:r>
            <a:endParaRPr b="0" sz="1600">
              <a:latin typeface="Times New Roman"/>
              <a:ea typeface="Times New Roman"/>
              <a:cs typeface="Times New Roman"/>
              <a:sym typeface="Times New Roman"/>
            </a:endParaRPr>
          </a:p>
          <a:p>
            <a:pPr indent="0" lvl="0" marL="0" rtl="0" algn="l">
              <a:spcBef>
                <a:spcPts val="0"/>
              </a:spcBef>
              <a:spcAft>
                <a:spcPts val="0"/>
              </a:spcAft>
              <a:buNone/>
            </a:pPr>
            <a:r>
              <a:rPr lang="en-US" sz="1600">
                <a:latin typeface="Times New Roman"/>
                <a:ea typeface="Times New Roman"/>
                <a:cs typeface="Times New Roman"/>
                <a:sym typeface="Times New Roman"/>
              </a:rPr>
              <a:t>Goal: Cutting Costs while Improving Operations at the same time</a:t>
            </a:r>
            <a:endParaRPr sz="1600">
              <a:latin typeface="Times New Roman"/>
              <a:ea typeface="Times New Roman"/>
              <a:cs typeface="Times New Roman"/>
              <a:sym typeface="Times New Roman"/>
            </a:endParaRPr>
          </a:p>
          <a:p>
            <a:pPr indent="0" lvl="0" marL="457200" rtl="0" algn="l">
              <a:spcBef>
                <a:spcPts val="0"/>
              </a:spcBef>
              <a:spcAft>
                <a:spcPts val="0"/>
              </a:spcAft>
              <a:buNone/>
            </a:pPr>
            <a:r>
              <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US" sz="1600">
                <a:latin typeface="Times New Roman"/>
                <a:ea typeface="Times New Roman"/>
                <a:cs typeface="Times New Roman"/>
                <a:sym typeface="Times New Roman"/>
              </a:rPr>
              <a:t>Specific</a:t>
            </a:r>
            <a:r>
              <a:rPr b="0" lang="en-US" sz="1600">
                <a:latin typeface="Times New Roman"/>
                <a:ea typeface="Times New Roman"/>
                <a:cs typeface="Times New Roman"/>
                <a:sym typeface="Times New Roman"/>
              </a:rPr>
              <a:t>: Reduce operational costs by 10% without compromising our service quality. We will do this by negotiating deals with the vendors and revising our internal processes.</a:t>
            </a:r>
            <a:endParaRPr b="0" sz="1600">
              <a:latin typeface="Times New Roman"/>
              <a:ea typeface="Times New Roman"/>
              <a:cs typeface="Times New Roman"/>
              <a:sym typeface="Times New Roman"/>
            </a:endParaRPr>
          </a:p>
          <a:p>
            <a:pPr indent="0" lvl="0" marL="457200" rtl="0" algn="l">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US" sz="1600">
                <a:latin typeface="Times New Roman"/>
                <a:ea typeface="Times New Roman"/>
                <a:cs typeface="Times New Roman"/>
                <a:sym typeface="Times New Roman"/>
              </a:rPr>
              <a:t>Measurable</a:t>
            </a:r>
            <a:r>
              <a:rPr b="0" lang="en-US" sz="1600">
                <a:latin typeface="Times New Roman"/>
                <a:ea typeface="Times New Roman"/>
                <a:cs typeface="Times New Roman"/>
                <a:sym typeface="Times New Roman"/>
              </a:rPr>
              <a:t>: By tracking our monthly financial reports and performing cost analysis. We can focus on sectors of logistics, marketing, and vendor contracts for battery purchases.</a:t>
            </a:r>
            <a:endParaRPr b="0" sz="1600">
              <a:latin typeface="Times New Roman"/>
              <a:ea typeface="Times New Roman"/>
              <a:cs typeface="Times New Roman"/>
              <a:sym typeface="Times New Roman"/>
            </a:endParaRPr>
          </a:p>
          <a:p>
            <a:pPr indent="0" lvl="0" marL="457200" rtl="0" algn="l">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US" sz="1600">
                <a:latin typeface="Times New Roman"/>
                <a:ea typeface="Times New Roman"/>
                <a:cs typeface="Times New Roman"/>
                <a:sym typeface="Times New Roman"/>
              </a:rPr>
              <a:t>Achievable</a:t>
            </a:r>
            <a:r>
              <a:rPr b="0" lang="en-US" sz="1600">
                <a:latin typeface="Times New Roman"/>
                <a:ea typeface="Times New Roman"/>
                <a:cs typeface="Times New Roman"/>
                <a:sym typeface="Times New Roman"/>
              </a:rPr>
              <a:t>: Find better deals with the vendors/suppliers, compare them with our existing suppliers and also implement financial analysis to find things to improve on.</a:t>
            </a:r>
            <a:endParaRPr b="0" sz="1600">
              <a:latin typeface="Times New Roman"/>
              <a:ea typeface="Times New Roman"/>
              <a:cs typeface="Times New Roman"/>
              <a:sym typeface="Times New Roman"/>
            </a:endParaRPr>
          </a:p>
          <a:p>
            <a:pPr indent="0" lvl="0" marL="457200" rtl="0" algn="l">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US" sz="1600">
                <a:latin typeface="Times New Roman"/>
                <a:ea typeface="Times New Roman"/>
                <a:cs typeface="Times New Roman"/>
                <a:sym typeface="Times New Roman"/>
              </a:rPr>
              <a:t>Realistic</a:t>
            </a:r>
            <a:r>
              <a:rPr b="0" lang="en-US" sz="1600">
                <a:latin typeface="Times New Roman"/>
                <a:ea typeface="Times New Roman"/>
                <a:cs typeface="Times New Roman"/>
                <a:sym typeface="Times New Roman"/>
              </a:rPr>
              <a:t>: Offering lowering prices of our services in the competitive market of electric batteries will attract a wider customer base.</a:t>
            </a:r>
            <a:endParaRPr b="0" sz="1600">
              <a:latin typeface="Times New Roman"/>
              <a:ea typeface="Times New Roman"/>
              <a:cs typeface="Times New Roman"/>
              <a:sym typeface="Times New Roman"/>
            </a:endParaRPr>
          </a:p>
          <a:p>
            <a:pPr indent="0" lvl="0" marL="457200" rtl="0" algn="l">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US" sz="1600">
                <a:latin typeface="Times New Roman"/>
                <a:ea typeface="Times New Roman"/>
                <a:cs typeface="Times New Roman"/>
                <a:sym typeface="Times New Roman"/>
              </a:rPr>
              <a:t>Timely</a:t>
            </a:r>
            <a:r>
              <a:rPr b="0" lang="en-US" sz="1600">
                <a:latin typeface="Times New Roman"/>
                <a:ea typeface="Times New Roman"/>
                <a:cs typeface="Times New Roman"/>
                <a:sym typeface="Times New Roman"/>
              </a:rPr>
              <a:t>: We aim to achieve a 5% reduction by the end of the second quarter of 2025.</a:t>
            </a:r>
            <a:endParaRPr b="0" sz="1600">
              <a:solidFill>
                <a:srgbClr val="3F3F3F"/>
              </a:solidFill>
              <a:latin typeface="Times New Roman"/>
              <a:ea typeface="Times New Roman"/>
              <a:cs typeface="Times New Roman"/>
              <a:sym typeface="Times New Roman"/>
            </a:endParaRPr>
          </a:p>
        </p:txBody>
      </p:sp>
      <p:sp>
        <p:nvSpPr>
          <p:cNvPr id="213" name="Google Shape;213;g31886ff87f8_1_52"/>
          <p:cNvSpPr txBox="1"/>
          <p:nvPr>
            <p:ph type="title"/>
          </p:nvPr>
        </p:nvSpPr>
        <p:spPr>
          <a:xfrm>
            <a:off x="394325" y="464746"/>
            <a:ext cx="10972800" cy="684900"/>
          </a:xfrm>
          <a:prstGeom prst="rect">
            <a:avLst/>
          </a:prstGeom>
          <a:noFill/>
          <a:ln>
            <a:noFill/>
          </a:ln>
        </p:spPr>
        <p:txBody>
          <a:bodyPr anchorCtr="0" anchor="t" bIns="45700" lIns="365750" spcFirstLastPara="1" rIns="365750" wrap="square" tIns="45700">
            <a:noAutofit/>
          </a:bodyPr>
          <a:lstStyle/>
          <a:p>
            <a:pPr indent="0" lvl="0" marL="0" rtl="0" algn="l">
              <a:spcBef>
                <a:spcPts val="0"/>
              </a:spcBef>
              <a:spcAft>
                <a:spcPts val="0"/>
              </a:spcAft>
              <a:buSzPts val="1100"/>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9"/>
                  </a:ext>
                </a:extLst>
              </a:rPr>
              <a:t>Organization SMART Goals</a:t>
            </a:r>
            <a:endParaRPr>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31886ff87f8_1_62"/>
          <p:cNvSpPr txBox="1"/>
          <p:nvPr>
            <p:ph idx="1" type="body"/>
          </p:nvPr>
        </p:nvSpPr>
        <p:spPr>
          <a:xfrm>
            <a:off x="297425" y="1082700"/>
            <a:ext cx="11485200" cy="4327500"/>
          </a:xfrm>
          <a:prstGeom prst="rect">
            <a:avLst/>
          </a:prstGeom>
          <a:noFill/>
          <a:ln>
            <a:noFill/>
          </a:ln>
        </p:spPr>
        <p:txBody>
          <a:bodyPr anchorCtr="0" anchor="t" bIns="45700" lIns="365750" spcFirstLastPara="1" rIns="365750" wrap="square" tIns="0">
            <a:noAutofit/>
          </a:bodyPr>
          <a:lstStyle/>
          <a:p>
            <a:pPr indent="0" lvl="0" marL="0" rtl="0" algn="just">
              <a:spcBef>
                <a:spcPts val="0"/>
              </a:spcBef>
              <a:spcAft>
                <a:spcPts val="0"/>
              </a:spcAft>
              <a:buNone/>
            </a:pPr>
            <a:r>
              <a:rPr b="0" lang="en-US" sz="1600">
                <a:latin typeface="Times New Roman"/>
                <a:ea typeface="Times New Roman"/>
                <a:cs typeface="Times New Roman"/>
                <a:sym typeface="Times New Roman"/>
              </a:rPr>
              <a:t>SMART Goals</a:t>
            </a:r>
            <a:endParaRPr b="0" sz="1600">
              <a:latin typeface="Times New Roman"/>
              <a:ea typeface="Times New Roman"/>
              <a:cs typeface="Times New Roman"/>
              <a:sym typeface="Times New Roman"/>
            </a:endParaRPr>
          </a:p>
          <a:p>
            <a:pPr indent="0" lvl="0" marL="0" rtl="0" algn="just">
              <a:spcBef>
                <a:spcPts val="0"/>
              </a:spcBef>
              <a:spcAft>
                <a:spcPts val="0"/>
              </a:spcAft>
              <a:buNone/>
            </a:pPr>
            <a:r>
              <a:rPr lang="en-US" sz="1600">
                <a:latin typeface="Times New Roman"/>
                <a:ea typeface="Times New Roman"/>
                <a:cs typeface="Times New Roman"/>
                <a:sym typeface="Times New Roman"/>
              </a:rPr>
              <a:t>Goal: </a:t>
            </a:r>
            <a:r>
              <a:rPr lang="en-US" sz="1600">
                <a:latin typeface="Times New Roman"/>
                <a:ea typeface="Times New Roman"/>
                <a:cs typeface="Times New Roman"/>
                <a:sym typeface="Times New Roman"/>
              </a:rPr>
              <a:t>First Year Profitability</a:t>
            </a:r>
            <a:endParaRPr sz="1600">
              <a:latin typeface="Times New Roman"/>
              <a:ea typeface="Times New Roman"/>
              <a:cs typeface="Times New Roman"/>
              <a:sym typeface="Times New Roman"/>
            </a:endParaRPr>
          </a:p>
          <a:p>
            <a:pPr indent="0" lvl="0" marL="0" rtl="0" algn="just">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lang="en-US" sz="1600">
                <a:latin typeface="Times New Roman"/>
                <a:ea typeface="Times New Roman"/>
                <a:cs typeface="Times New Roman"/>
                <a:sym typeface="Times New Roman"/>
              </a:rPr>
              <a:t>Specific</a:t>
            </a:r>
            <a:r>
              <a:rPr b="0" lang="en-US" sz="1600">
                <a:latin typeface="Times New Roman"/>
                <a:ea typeface="Times New Roman"/>
                <a:cs typeface="Times New Roman"/>
                <a:sym typeface="Times New Roman"/>
              </a:rPr>
              <a:t>: Secure a $250,000 profit in Los </a:t>
            </a:r>
            <a:r>
              <a:rPr b="0" lang="en-US" sz="1600">
                <a:latin typeface="Times New Roman"/>
                <a:ea typeface="Times New Roman"/>
                <a:cs typeface="Times New Roman"/>
                <a:sym typeface="Times New Roman"/>
              </a:rPr>
              <a:t>Angeles</a:t>
            </a:r>
            <a:r>
              <a:rPr b="0" lang="en-US" sz="1600">
                <a:latin typeface="Times New Roman"/>
                <a:ea typeface="Times New Roman"/>
                <a:cs typeface="Times New Roman"/>
                <a:sym typeface="Times New Roman"/>
              </a:rPr>
              <a:t> by the fourth quarter of fiscal year 2025.  </a:t>
            </a:r>
            <a:endParaRPr b="0" sz="1600">
              <a:latin typeface="Times New Roman"/>
              <a:ea typeface="Times New Roman"/>
              <a:cs typeface="Times New Roman"/>
              <a:sym typeface="Times New Roman"/>
            </a:endParaRPr>
          </a:p>
          <a:p>
            <a:pPr indent="0" lvl="0" marL="457200" rtl="0" algn="just">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lang="en-US" sz="1600">
                <a:latin typeface="Times New Roman"/>
                <a:ea typeface="Times New Roman"/>
                <a:cs typeface="Times New Roman"/>
                <a:sym typeface="Times New Roman"/>
              </a:rPr>
              <a:t>Measurable</a:t>
            </a:r>
            <a:r>
              <a:rPr b="0" lang="en-US" sz="1600">
                <a:latin typeface="Times New Roman"/>
                <a:ea typeface="Times New Roman"/>
                <a:cs typeface="Times New Roman"/>
                <a:sym typeface="Times New Roman"/>
              </a:rPr>
              <a:t>: Profits are measured by tracking profits at the end of each quarter after accounting for taxes and operating expenses. </a:t>
            </a:r>
            <a:endParaRPr b="0" sz="1600">
              <a:latin typeface="Times New Roman"/>
              <a:ea typeface="Times New Roman"/>
              <a:cs typeface="Times New Roman"/>
              <a:sym typeface="Times New Roman"/>
            </a:endParaRPr>
          </a:p>
          <a:p>
            <a:pPr indent="0" lvl="0" marL="457200" rtl="0" algn="just">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lang="en-US" sz="1600">
                <a:latin typeface="Times New Roman"/>
                <a:ea typeface="Times New Roman"/>
                <a:cs typeface="Times New Roman"/>
                <a:sym typeface="Times New Roman"/>
              </a:rPr>
              <a:t>Achievable</a:t>
            </a:r>
            <a:r>
              <a:rPr b="0" lang="en-US" sz="1600">
                <a:latin typeface="Times New Roman"/>
                <a:ea typeface="Times New Roman"/>
                <a:cs typeface="Times New Roman"/>
                <a:sym typeface="Times New Roman"/>
              </a:rPr>
              <a:t>: Amproutes must have aggressive marketing strategies to reach customers. Battery packs must be safe, reliable, and fast-charging. Our mobile application to order the service must be able to reach everyone with Android and Apple cell phones and we need a reliable, easy-to-use </a:t>
            </a:r>
            <a:r>
              <a:rPr b="0" lang="en-US" sz="1600">
                <a:latin typeface="Times New Roman"/>
                <a:ea typeface="Times New Roman"/>
                <a:cs typeface="Times New Roman"/>
                <a:sym typeface="Times New Roman"/>
              </a:rPr>
              <a:t>website</a:t>
            </a:r>
            <a:r>
              <a:rPr b="0" lang="en-US" sz="1600">
                <a:latin typeface="Times New Roman"/>
                <a:ea typeface="Times New Roman"/>
                <a:cs typeface="Times New Roman"/>
                <a:sym typeface="Times New Roman"/>
              </a:rPr>
              <a:t> for ordering the service. We must have a good working relationship with Lyft, Uber, and Grub Hub.</a:t>
            </a:r>
            <a:endParaRPr b="0" sz="1600">
              <a:latin typeface="Times New Roman"/>
              <a:ea typeface="Times New Roman"/>
              <a:cs typeface="Times New Roman"/>
              <a:sym typeface="Times New Roman"/>
            </a:endParaRPr>
          </a:p>
          <a:p>
            <a:pPr indent="0" lvl="0" marL="457200" rtl="0" algn="just">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lang="en-US" sz="1600">
                <a:latin typeface="Times New Roman"/>
                <a:ea typeface="Times New Roman"/>
                <a:cs typeface="Times New Roman"/>
                <a:sym typeface="Times New Roman"/>
              </a:rPr>
              <a:t>Realistic</a:t>
            </a:r>
            <a:r>
              <a:rPr b="0" lang="en-US" sz="1600">
                <a:latin typeface="Times New Roman"/>
                <a:ea typeface="Times New Roman"/>
                <a:cs typeface="Times New Roman"/>
                <a:sym typeface="Times New Roman"/>
              </a:rPr>
              <a:t>: The goal is reasonable for a new startup company in Los Angeles that wants to aggressively expand. 2025 will be our initial year and we expect to have a lower profit margin after initial investments.</a:t>
            </a:r>
            <a:endParaRPr b="0" sz="1600">
              <a:latin typeface="Times New Roman"/>
              <a:ea typeface="Times New Roman"/>
              <a:cs typeface="Times New Roman"/>
              <a:sym typeface="Times New Roman"/>
            </a:endParaRPr>
          </a:p>
          <a:p>
            <a:pPr indent="0" lvl="0" marL="457200" rtl="0" algn="just">
              <a:spcBef>
                <a:spcPts val="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0"/>
              </a:spcBef>
              <a:spcAft>
                <a:spcPts val="0"/>
              </a:spcAft>
              <a:buSzPts val="1600"/>
              <a:buFont typeface="Times New Roman"/>
              <a:buChar char="•"/>
            </a:pPr>
            <a:r>
              <a:rPr lang="en-US" sz="1600">
                <a:latin typeface="Times New Roman"/>
                <a:ea typeface="Times New Roman"/>
                <a:cs typeface="Times New Roman"/>
                <a:sym typeface="Times New Roman"/>
              </a:rPr>
              <a:t>Timely</a:t>
            </a:r>
            <a:r>
              <a:rPr b="0" lang="en-US" sz="1600">
                <a:latin typeface="Times New Roman"/>
                <a:ea typeface="Times New Roman"/>
                <a:cs typeface="Times New Roman"/>
                <a:sym typeface="Times New Roman"/>
              </a:rPr>
              <a:t>: The company must push sales at the end of each quarter in order to achieve the fourth quarter goal of a $250,000 profit. </a:t>
            </a:r>
            <a:endParaRPr b="0" sz="1600">
              <a:latin typeface="Times New Roman"/>
              <a:ea typeface="Times New Roman"/>
              <a:cs typeface="Times New Roman"/>
              <a:sym typeface="Times New Roman"/>
            </a:endParaRPr>
          </a:p>
        </p:txBody>
      </p:sp>
      <p:sp>
        <p:nvSpPr>
          <p:cNvPr id="220" name="Google Shape;220;g31886ff87f8_1_62"/>
          <p:cNvSpPr txBox="1"/>
          <p:nvPr>
            <p:ph type="title"/>
          </p:nvPr>
        </p:nvSpPr>
        <p:spPr>
          <a:xfrm>
            <a:off x="224800" y="449300"/>
            <a:ext cx="10972800" cy="579300"/>
          </a:xfrm>
          <a:prstGeom prst="rect">
            <a:avLst/>
          </a:prstGeom>
          <a:noFill/>
          <a:ln>
            <a:noFill/>
          </a:ln>
        </p:spPr>
        <p:txBody>
          <a:bodyPr anchorCtr="0" anchor="t" bIns="45700" lIns="365750" spcFirstLastPara="1" rIns="365750" wrap="square" tIns="45700">
            <a:noAutofit/>
          </a:bodyPr>
          <a:lstStyle/>
          <a:p>
            <a:pPr indent="0" lvl="0" marL="0" rtl="0" algn="l">
              <a:spcBef>
                <a:spcPts val="0"/>
              </a:spcBef>
              <a:spcAft>
                <a:spcPts val="0"/>
              </a:spcAft>
              <a:buSzPts val="1100"/>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10"/>
                  </a:ext>
                </a:extLst>
              </a:rPr>
              <a:t>Organization SMART Goals</a:t>
            </a:r>
            <a:endParaRPr>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g31886ff87f8_1_70"/>
          <p:cNvPicPr preferRelativeResize="0"/>
          <p:nvPr/>
        </p:nvPicPr>
        <p:blipFill rotWithShape="1">
          <a:blip r:embed="rId3">
            <a:alphaModFix/>
          </a:blip>
          <a:srcRect b="0" l="0" r="0" t="8550"/>
          <a:stretch/>
        </p:blipFill>
        <p:spPr>
          <a:xfrm>
            <a:off x="2362200" y="598750"/>
            <a:ext cx="9718050" cy="5040050"/>
          </a:xfrm>
          <a:prstGeom prst="rect">
            <a:avLst/>
          </a:prstGeom>
          <a:noFill/>
          <a:ln cap="flat" cmpd="sng" w="9525">
            <a:solidFill>
              <a:schemeClr val="dk1"/>
            </a:solidFill>
            <a:prstDash val="solid"/>
            <a:round/>
            <a:headEnd len="sm" w="sm" type="none"/>
            <a:tailEnd len="sm" w="sm" type="none"/>
          </a:ln>
        </p:spPr>
      </p:pic>
      <p:sp>
        <p:nvSpPr>
          <p:cNvPr id="227" name="Google Shape;227;g31886ff87f8_1_70"/>
          <p:cNvSpPr txBox="1"/>
          <p:nvPr/>
        </p:nvSpPr>
        <p:spPr>
          <a:xfrm>
            <a:off x="159600" y="687550"/>
            <a:ext cx="2324100" cy="210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400">
                <a:solidFill>
                  <a:schemeClr val="dk2"/>
                </a:solidFill>
                <a:latin typeface="Times New Roman"/>
                <a:ea typeface="Times New Roman"/>
                <a:cs typeface="Times New Roman"/>
                <a:sym typeface="Times New Roman"/>
              </a:rPr>
              <a:t>Business Model Canvas for</a:t>
            </a:r>
            <a:r>
              <a:rPr lang="en-US" sz="2000">
                <a:solidFill>
                  <a:schemeClr val="dk1"/>
                </a:solidFill>
              </a:rPr>
              <a:t> </a:t>
            </a:r>
            <a:r>
              <a:rPr b="1" lang="en-US" sz="3400">
                <a:solidFill>
                  <a:schemeClr val="dk2"/>
                </a:solidFill>
                <a:latin typeface="Times New Roman"/>
                <a:ea typeface="Times New Roman"/>
                <a:cs typeface="Times New Roman"/>
                <a:sym typeface="Times New Roman"/>
              </a:rPr>
              <a:t>Amproutes</a:t>
            </a:r>
            <a:endParaRPr sz="20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31886ff87f8_1_115"/>
          <p:cNvSpPr txBox="1"/>
          <p:nvPr>
            <p:ph type="title"/>
          </p:nvPr>
        </p:nvSpPr>
        <p:spPr>
          <a:xfrm>
            <a:off x="394325" y="343796"/>
            <a:ext cx="10972800" cy="684900"/>
          </a:xfrm>
          <a:prstGeom prst="rect">
            <a:avLst/>
          </a:prstGeom>
          <a:noFill/>
          <a:ln>
            <a:noFill/>
          </a:ln>
        </p:spPr>
        <p:txBody>
          <a:bodyPr anchorCtr="0" anchor="t" bIns="45700" lIns="365750" spcFirstLastPara="1" rIns="365750" wrap="square" tIns="45700">
            <a:noAutofit/>
          </a:bodyPr>
          <a:lstStyle/>
          <a:p>
            <a:pPr indent="0" lvl="0" marL="0" rtl="0" algn="l">
              <a:spcBef>
                <a:spcPts val="0"/>
              </a:spcBef>
              <a:spcAft>
                <a:spcPts val="0"/>
              </a:spcAft>
              <a:buSzPts val="1100"/>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11"/>
                  </a:ext>
                </a:extLst>
              </a:rPr>
              <a:t>Hiring Strategy</a:t>
            </a:r>
            <a:endParaRPr>
              <a:latin typeface="Times New Roman"/>
              <a:ea typeface="Times New Roman"/>
              <a:cs typeface="Times New Roman"/>
              <a:sym typeface="Times New Roman"/>
            </a:endParaRPr>
          </a:p>
        </p:txBody>
      </p:sp>
      <p:sp>
        <p:nvSpPr>
          <p:cNvPr id="234" name="Google Shape;234;g31886ff87f8_1_115"/>
          <p:cNvSpPr txBox="1"/>
          <p:nvPr>
            <p:ph idx="1" type="body"/>
          </p:nvPr>
        </p:nvSpPr>
        <p:spPr>
          <a:xfrm>
            <a:off x="394325" y="940500"/>
            <a:ext cx="10972800" cy="4698300"/>
          </a:xfrm>
          <a:prstGeom prst="rect">
            <a:avLst/>
          </a:prstGeom>
          <a:noFill/>
          <a:ln>
            <a:noFill/>
          </a:ln>
        </p:spPr>
        <p:txBody>
          <a:bodyPr anchorCtr="0" anchor="t" bIns="45700" lIns="365750" spcFirstLastPara="1" rIns="365750" wrap="square" tIns="0">
            <a:noAutofit/>
          </a:bodyPr>
          <a:lstStyle/>
          <a:p>
            <a:pPr indent="0" lvl="0" marL="0" rtl="0" algn="l">
              <a:spcBef>
                <a:spcPts val="0"/>
              </a:spcBef>
              <a:spcAft>
                <a:spcPts val="0"/>
              </a:spcAft>
              <a:buNone/>
            </a:pPr>
            <a:r>
              <a:rPr b="0" lang="en-US" sz="1400">
                <a:latin typeface="Times New Roman"/>
                <a:ea typeface="Times New Roman"/>
                <a:cs typeface="Times New Roman"/>
                <a:sym typeface="Times New Roman"/>
              </a:rPr>
              <a:t>We will be hiring various staff per our organizational breakdown structure and other support staff. Following positions will be required:</a:t>
            </a:r>
            <a:endParaRPr b="0"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b="0" lang="en-US" sz="1400">
                <a:latin typeface="Times New Roman"/>
                <a:ea typeface="Times New Roman"/>
                <a:cs typeface="Times New Roman"/>
                <a:sym typeface="Times New Roman"/>
              </a:rPr>
              <a:t>Accountants: Keep track of our day-to-day operational finances.</a:t>
            </a:r>
            <a:endParaRPr b="0" sz="1400">
              <a:latin typeface="Times New Roman"/>
              <a:ea typeface="Times New Roman"/>
              <a:cs typeface="Times New Roman"/>
              <a:sym typeface="Times New Roman"/>
            </a:endParaRPr>
          </a:p>
          <a:p>
            <a:pPr indent="0" lvl="0" marL="457200" rtl="0" algn="l">
              <a:spcBef>
                <a:spcPts val="0"/>
              </a:spcBef>
              <a:spcAft>
                <a:spcPts val="0"/>
              </a:spcAft>
              <a:buNone/>
            </a:pPr>
            <a:r>
              <a:t/>
            </a:r>
            <a:endParaRPr b="0"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b="0" lang="en-US" sz="1400">
                <a:latin typeface="Times New Roman"/>
                <a:ea typeface="Times New Roman"/>
                <a:cs typeface="Times New Roman"/>
                <a:sym typeface="Times New Roman"/>
              </a:rPr>
              <a:t>Financial analyst: Analyzes our quarterly and fiscal year financial operations and determines how we can maximize our profits. </a:t>
            </a:r>
            <a:endParaRPr b="0" sz="1400">
              <a:latin typeface="Times New Roman"/>
              <a:ea typeface="Times New Roman"/>
              <a:cs typeface="Times New Roman"/>
              <a:sym typeface="Times New Roman"/>
            </a:endParaRPr>
          </a:p>
          <a:p>
            <a:pPr indent="0" lvl="0" marL="457200" rtl="0" algn="l">
              <a:spcBef>
                <a:spcPts val="0"/>
              </a:spcBef>
              <a:spcAft>
                <a:spcPts val="0"/>
              </a:spcAft>
              <a:buNone/>
            </a:pPr>
            <a:r>
              <a:t/>
            </a:r>
            <a:endParaRPr b="0"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b="0" lang="en-US" sz="1400">
                <a:latin typeface="Times New Roman"/>
                <a:ea typeface="Times New Roman"/>
                <a:cs typeface="Times New Roman"/>
                <a:sym typeface="Times New Roman"/>
              </a:rPr>
              <a:t>Marketing analyst: Determines if we are maximizing connections and communication with our clients. This position will require us to analyze our current marketing campaigns. </a:t>
            </a:r>
            <a:endParaRPr b="0" sz="1400">
              <a:latin typeface="Times New Roman"/>
              <a:ea typeface="Times New Roman"/>
              <a:cs typeface="Times New Roman"/>
              <a:sym typeface="Times New Roman"/>
            </a:endParaRPr>
          </a:p>
          <a:p>
            <a:pPr indent="0" lvl="0" marL="457200" rtl="0" algn="l">
              <a:spcBef>
                <a:spcPts val="0"/>
              </a:spcBef>
              <a:spcAft>
                <a:spcPts val="0"/>
              </a:spcAft>
              <a:buNone/>
            </a:pPr>
            <a:r>
              <a:t/>
            </a:r>
            <a:endParaRPr b="0"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b="0" lang="en-US" sz="1400">
                <a:latin typeface="Times New Roman"/>
                <a:ea typeface="Times New Roman"/>
                <a:cs typeface="Times New Roman"/>
                <a:sym typeface="Times New Roman"/>
              </a:rPr>
              <a:t>Social media coordinator: develop our website and promote our business.</a:t>
            </a:r>
            <a:endParaRPr b="0" sz="1400">
              <a:latin typeface="Times New Roman"/>
              <a:ea typeface="Times New Roman"/>
              <a:cs typeface="Times New Roman"/>
              <a:sym typeface="Times New Roman"/>
            </a:endParaRPr>
          </a:p>
          <a:p>
            <a:pPr indent="0" lvl="0" marL="457200" rtl="0" algn="l">
              <a:spcBef>
                <a:spcPts val="0"/>
              </a:spcBef>
              <a:spcAft>
                <a:spcPts val="0"/>
              </a:spcAft>
              <a:buNone/>
            </a:pPr>
            <a:r>
              <a:rPr b="0" lang="en-US" sz="1400">
                <a:latin typeface="Times New Roman"/>
                <a:ea typeface="Times New Roman"/>
                <a:cs typeface="Times New Roman"/>
                <a:sym typeface="Times New Roman"/>
              </a:rPr>
              <a:t> </a:t>
            </a:r>
            <a:endParaRPr b="0"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b="0" lang="en-US" sz="1400">
                <a:latin typeface="Times New Roman"/>
                <a:ea typeface="Times New Roman"/>
                <a:cs typeface="Times New Roman"/>
                <a:sym typeface="Times New Roman"/>
              </a:rPr>
              <a:t>Marketing consultant: an expert that makes recommendations on our marketing strategy and improves how we reach out and communicate with our customers using their experience from </a:t>
            </a:r>
            <a:r>
              <a:rPr b="0" lang="en-US" sz="1400">
                <a:latin typeface="Times New Roman"/>
                <a:ea typeface="Times New Roman"/>
                <a:cs typeface="Times New Roman"/>
                <a:sym typeface="Times New Roman"/>
              </a:rPr>
              <a:t>fortune</a:t>
            </a:r>
            <a:r>
              <a:rPr b="0" lang="en-US" sz="1400">
                <a:latin typeface="Times New Roman"/>
                <a:ea typeface="Times New Roman"/>
                <a:cs typeface="Times New Roman"/>
                <a:sym typeface="Times New Roman"/>
              </a:rPr>
              <a:t> 500 companies. </a:t>
            </a:r>
            <a:endParaRPr b="0" sz="1400">
              <a:latin typeface="Times New Roman"/>
              <a:ea typeface="Times New Roman"/>
              <a:cs typeface="Times New Roman"/>
              <a:sym typeface="Times New Roman"/>
            </a:endParaRPr>
          </a:p>
          <a:p>
            <a:pPr indent="0" lvl="0" marL="457200" rtl="0" algn="l">
              <a:spcBef>
                <a:spcPts val="0"/>
              </a:spcBef>
              <a:spcAft>
                <a:spcPts val="0"/>
              </a:spcAft>
              <a:buNone/>
            </a:pPr>
            <a:r>
              <a:t/>
            </a:r>
            <a:endParaRPr b="0"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b="0" lang="en-US" sz="1400">
                <a:latin typeface="Times New Roman"/>
                <a:ea typeface="Times New Roman"/>
                <a:cs typeface="Times New Roman"/>
                <a:sym typeface="Times New Roman"/>
              </a:rPr>
              <a:t>Software developer: Develop our phone application and website. </a:t>
            </a:r>
            <a:endParaRPr b="0" sz="1400">
              <a:latin typeface="Times New Roman"/>
              <a:ea typeface="Times New Roman"/>
              <a:cs typeface="Times New Roman"/>
              <a:sym typeface="Times New Roman"/>
            </a:endParaRPr>
          </a:p>
          <a:p>
            <a:pPr indent="0" lvl="0" marL="457200" rtl="0" algn="l">
              <a:spcBef>
                <a:spcPts val="0"/>
              </a:spcBef>
              <a:spcAft>
                <a:spcPts val="0"/>
              </a:spcAft>
              <a:buNone/>
            </a:pPr>
            <a:r>
              <a:t/>
            </a:r>
            <a:endParaRPr b="0"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b="0" lang="en-US" sz="1400">
                <a:latin typeface="Times New Roman"/>
                <a:ea typeface="Times New Roman"/>
                <a:cs typeface="Times New Roman"/>
                <a:sym typeface="Times New Roman"/>
              </a:rPr>
              <a:t>Test engineers troubleshoot batteries and work with portable battery supplier to develop our battery technologies. </a:t>
            </a:r>
            <a:endParaRPr b="0" sz="1400">
              <a:latin typeface="Times New Roman"/>
              <a:ea typeface="Times New Roman"/>
              <a:cs typeface="Times New Roman"/>
              <a:sym typeface="Times New Roman"/>
            </a:endParaRPr>
          </a:p>
          <a:p>
            <a:pPr indent="0" lvl="0" marL="457200" rtl="0" algn="l">
              <a:spcBef>
                <a:spcPts val="0"/>
              </a:spcBef>
              <a:spcAft>
                <a:spcPts val="0"/>
              </a:spcAft>
              <a:buNone/>
            </a:pPr>
            <a:r>
              <a:t/>
            </a:r>
            <a:endParaRPr b="0"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b="0" lang="en-US" sz="1400">
                <a:latin typeface="Times New Roman"/>
                <a:ea typeface="Times New Roman"/>
                <a:cs typeface="Times New Roman"/>
                <a:sym typeface="Times New Roman"/>
              </a:rPr>
              <a:t>Customer service representatives will handle customer requests and some will recharge batteries at the satellite location. </a:t>
            </a:r>
            <a:endParaRPr b="0" sz="1400">
              <a:latin typeface="Times New Roman"/>
              <a:ea typeface="Times New Roman"/>
              <a:cs typeface="Times New Roman"/>
              <a:sym typeface="Times New Roman"/>
            </a:endParaRPr>
          </a:p>
          <a:p>
            <a:pPr indent="0" lvl="0" marL="457200" rtl="0" algn="l">
              <a:spcBef>
                <a:spcPts val="0"/>
              </a:spcBef>
              <a:spcAft>
                <a:spcPts val="0"/>
              </a:spcAft>
              <a:buNone/>
            </a:pPr>
            <a:r>
              <a:t/>
            </a:r>
            <a:endParaRPr b="0"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b="0" lang="en-US" sz="1400">
                <a:latin typeface="Times New Roman"/>
                <a:ea typeface="Times New Roman"/>
                <a:cs typeface="Times New Roman"/>
                <a:sym typeface="Times New Roman"/>
              </a:rPr>
              <a:t>Service technicians will maintain the batteries. </a:t>
            </a:r>
            <a:endParaRPr b="0" sz="1400">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g31886ff87f8_1_170"/>
          <p:cNvSpPr txBox="1"/>
          <p:nvPr>
            <p:ph type="title"/>
          </p:nvPr>
        </p:nvSpPr>
        <p:spPr>
          <a:xfrm>
            <a:off x="376400" y="390596"/>
            <a:ext cx="10972800" cy="684900"/>
          </a:xfrm>
          <a:prstGeom prst="rect">
            <a:avLst/>
          </a:prstGeom>
          <a:noFill/>
          <a:ln>
            <a:noFill/>
          </a:ln>
        </p:spPr>
        <p:txBody>
          <a:bodyPr anchorCtr="0" anchor="t" bIns="45700" lIns="365750" spcFirstLastPara="1" rIns="365750" wrap="square" tIns="45700">
            <a:noAutofit/>
          </a:bodyPr>
          <a:lstStyle/>
          <a:p>
            <a:pPr indent="0" lvl="0" marL="0" rtl="0" algn="l">
              <a:spcBef>
                <a:spcPts val="0"/>
              </a:spcBef>
              <a:spcAft>
                <a:spcPts val="0"/>
              </a:spcAft>
              <a:buSzPts val="1100"/>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12"/>
                  </a:ext>
                </a:extLst>
              </a:rPr>
              <a:t>Hiring Strategy </a:t>
            </a: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13"/>
                  </a:ext>
                </a:extLst>
              </a:rPr>
              <a:t>Continued</a:t>
            </a:r>
            <a:endParaRPr>
              <a:latin typeface="Times New Roman"/>
              <a:ea typeface="Times New Roman"/>
              <a:cs typeface="Times New Roman"/>
              <a:sym typeface="Times New Roman"/>
            </a:endParaRPr>
          </a:p>
        </p:txBody>
      </p:sp>
      <p:sp>
        <p:nvSpPr>
          <p:cNvPr id="241" name="Google Shape;241;g31886ff87f8_1_170"/>
          <p:cNvSpPr txBox="1"/>
          <p:nvPr>
            <p:ph idx="1" type="body"/>
          </p:nvPr>
        </p:nvSpPr>
        <p:spPr>
          <a:xfrm>
            <a:off x="413725" y="1028700"/>
            <a:ext cx="10972800" cy="4560300"/>
          </a:xfrm>
          <a:prstGeom prst="rect">
            <a:avLst/>
          </a:prstGeom>
          <a:noFill/>
          <a:ln>
            <a:noFill/>
          </a:ln>
        </p:spPr>
        <p:txBody>
          <a:bodyPr anchorCtr="0" anchor="t" bIns="45700" lIns="365750" spcFirstLastPara="1" rIns="365750" wrap="square" tIns="0">
            <a:noAutofit/>
          </a:bodyPr>
          <a:lstStyle/>
          <a:p>
            <a:pPr indent="0" lvl="0" marL="0" rtl="0" algn="l">
              <a:spcBef>
                <a:spcPts val="0"/>
              </a:spcBef>
              <a:spcAft>
                <a:spcPts val="0"/>
              </a:spcAft>
              <a:buNone/>
            </a:pPr>
            <a:r>
              <a:rPr b="0" lang="en-US" sz="1300">
                <a:latin typeface="Times New Roman"/>
                <a:ea typeface="Times New Roman"/>
                <a:cs typeface="Times New Roman"/>
                <a:sym typeface="Times New Roman"/>
              </a:rPr>
              <a:t>Skilled Labor: We will need to hire skilled financial, marketing, software development, and test engineers that are talented, strive to learn, and do the best they can to push Amproutes to the next level. </a:t>
            </a:r>
            <a:endParaRPr b="0" sz="1300">
              <a:latin typeface="Times New Roman"/>
              <a:ea typeface="Times New Roman"/>
              <a:cs typeface="Times New Roman"/>
              <a:sym typeface="Times New Roman"/>
            </a:endParaRPr>
          </a:p>
          <a:p>
            <a:pPr indent="0" lvl="0" marL="0" rtl="0" algn="l">
              <a:spcBef>
                <a:spcPts val="0"/>
              </a:spcBef>
              <a:spcAft>
                <a:spcPts val="0"/>
              </a:spcAft>
              <a:buNone/>
            </a:pPr>
            <a:r>
              <a:rPr b="0" lang="en-US" sz="1300">
                <a:latin typeface="Times New Roman"/>
                <a:ea typeface="Times New Roman"/>
                <a:cs typeface="Times New Roman"/>
                <a:sym typeface="Times New Roman"/>
              </a:rPr>
              <a:t>Unskilled labor: We can hire customer service representatives and service technicians that strive to make our company function as smoothly as possible.</a:t>
            </a:r>
            <a:endParaRPr b="0" sz="1300">
              <a:latin typeface="Times New Roman"/>
              <a:ea typeface="Times New Roman"/>
              <a:cs typeface="Times New Roman"/>
              <a:sym typeface="Times New Roman"/>
            </a:endParaRPr>
          </a:p>
          <a:p>
            <a:pPr indent="0" lvl="0" marL="0" rtl="0" algn="l">
              <a:spcBef>
                <a:spcPts val="0"/>
              </a:spcBef>
              <a:spcAft>
                <a:spcPts val="0"/>
              </a:spcAft>
              <a:buNone/>
            </a:pPr>
            <a:r>
              <a:t/>
            </a:r>
            <a:endParaRPr b="0" sz="1300">
              <a:latin typeface="Times New Roman"/>
              <a:ea typeface="Times New Roman"/>
              <a:cs typeface="Times New Roman"/>
              <a:sym typeface="Times New Roman"/>
            </a:endParaRPr>
          </a:p>
          <a:p>
            <a:pPr indent="0" lvl="0" marL="0" rtl="0" algn="l">
              <a:spcBef>
                <a:spcPts val="0"/>
              </a:spcBef>
              <a:spcAft>
                <a:spcPts val="0"/>
              </a:spcAft>
              <a:buNone/>
            </a:pPr>
            <a:r>
              <a:rPr b="0" lang="en-US" sz="1300">
                <a:latin typeface="Times New Roman"/>
                <a:ea typeface="Times New Roman"/>
                <a:cs typeface="Times New Roman"/>
                <a:sym typeface="Times New Roman"/>
              </a:rPr>
              <a:t>Employee mentality and attitude: </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Employees must be excited to work at Amproutes. </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Its important for employees to want to learn and develop on the job. </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We want energetic employees who are respectful to each other. </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Employees need to be passionate about their roles and want to develop and move up in the company. </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We encourage employees to want to take classes and be lifelong learners through our education assistance programs for associates, bachelor's degree and master’s degree assistance. </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Employees need to treat customers with respect and keep an open mind to customer ideas, backgrounds, and cultures. </a:t>
            </a:r>
            <a:endParaRPr b="0" sz="1300">
              <a:latin typeface="Times New Roman"/>
              <a:ea typeface="Times New Roman"/>
              <a:cs typeface="Times New Roman"/>
              <a:sym typeface="Times New Roman"/>
            </a:endParaRPr>
          </a:p>
          <a:p>
            <a:pPr indent="0" lvl="0" marL="0" rtl="0" algn="l">
              <a:spcBef>
                <a:spcPts val="0"/>
              </a:spcBef>
              <a:spcAft>
                <a:spcPts val="0"/>
              </a:spcAft>
              <a:buNone/>
            </a:pPr>
            <a:r>
              <a:t/>
            </a:r>
            <a:endParaRPr b="0" sz="1300">
              <a:latin typeface="Times New Roman"/>
              <a:ea typeface="Times New Roman"/>
              <a:cs typeface="Times New Roman"/>
              <a:sym typeface="Times New Roman"/>
            </a:endParaRPr>
          </a:p>
          <a:p>
            <a:pPr indent="0" lvl="0" marL="0" rtl="0" algn="l">
              <a:spcBef>
                <a:spcPts val="0"/>
              </a:spcBef>
              <a:spcAft>
                <a:spcPts val="0"/>
              </a:spcAft>
              <a:buNone/>
            </a:pPr>
            <a:r>
              <a:rPr b="0" lang="en-US" sz="1300">
                <a:latin typeface="Times New Roman"/>
                <a:ea typeface="Times New Roman"/>
                <a:cs typeface="Times New Roman"/>
                <a:sym typeface="Times New Roman"/>
              </a:rPr>
              <a:t>Employee Retention: </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Matching 401K matches dollar for dollar until up to and including 3%. </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Health care through Blue Cross Blue Shield. </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Child care on site.</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Tuition assistance $2,000 per semester for Associates, $3,000 per semester for </a:t>
            </a:r>
            <a:r>
              <a:rPr b="0" lang="en-US" sz="1300">
                <a:latin typeface="Times New Roman"/>
                <a:ea typeface="Times New Roman"/>
                <a:cs typeface="Times New Roman"/>
                <a:sym typeface="Times New Roman"/>
              </a:rPr>
              <a:t>Bachelors</a:t>
            </a:r>
            <a:r>
              <a:rPr b="0" lang="en-US" sz="1300">
                <a:latin typeface="Times New Roman"/>
                <a:ea typeface="Times New Roman"/>
                <a:cs typeface="Times New Roman"/>
                <a:sym typeface="Times New Roman"/>
              </a:rPr>
              <a:t>, and $2,500 per semester for Masters after 1.5 years of service. After the degree is complete, a mandatory 2.5 years of service to Amproutes needs to be completed.</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Quarterly social events during the workday.</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Bowling league and golf league.</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Holiday Parties </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15 paid vacation days</a:t>
            </a:r>
            <a:endParaRPr b="0"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b="0" lang="en-US" sz="1300">
                <a:latin typeface="Times New Roman"/>
                <a:ea typeface="Times New Roman"/>
                <a:cs typeface="Times New Roman"/>
                <a:sym typeface="Times New Roman"/>
              </a:rPr>
              <a:t>10 sick days</a:t>
            </a:r>
            <a:endParaRPr b="0" sz="13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
          <p:cNvSpPr/>
          <p:nvPr/>
        </p:nvSpPr>
        <p:spPr>
          <a:xfrm>
            <a:off x="2723430" y="3361618"/>
            <a:ext cx="1874400" cy="1801500"/>
          </a:xfrm>
          <a:prstGeom prst="ellipse">
            <a:avLst/>
          </a:prstGeom>
          <a:solidFill>
            <a:schemeClr val="accent1"/>
          </a:solidFill>
          <a:ln cap="flat" cmpd="sng" w="25400">
            <a:solidFill>
              <a:srgbClr val="4112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07" name="Google Shape;107;p2"/>
          <p:cNvSpPr/>
          <p:nvPr/>
        </p:nvSpPr>
        <p:spPr>
          <a:xfrm>
            <a:off x="694894" y="1058554"/>
            <a:ext cx="1874400" cy="1801500"/>
          </a:xfrm>
          <a:prstGeom prst="ellipse">
            <a:avLst/>
          </a:prstGeom>
          <a:solidFill>
            <a:schemeClr val="accent1"/>
          </a:solidFill>
          <a:ln cap="flat" cmpd="sng" w="25400">
            <a:solidFill>
              <a:srgbClr val="4112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08" name="Google Shape;108;p2"/>
          <p:cNvSpPr/>
          <p:nvPr/>
        </p:nvSpPr>
        <p:spPr>
          <a:xfrm>
            <a:off x="5158805" y="1058615"/>
            <a:ext cx="1874400" cy="1801500"/>
          </a:xfrm>
          <a:prstGeom prst="ellipse">
            <a:avLst/>
          </a:prstGeom>
          <a:solidFill>
            <a:schemeClr val="accent1"/>
          </a:solidFill>
          <a:ln cap="flat" cmpd="sng" w="25400">
            <a:solidFill>
              <a:srgbClr val="4112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09" name="Google Shape;109;p2"/>
          <p:cNvSpPr/>
          <p:nvPr/>
        </p:nvSpPr>
        <p:spPr>
          <a:xfrm>
            <a:off x="9708008" y="1058554"/>
            <a:ext cx="1874400" cy="1801500"/>
          </a:xfrm>
          <a:prstGeom prst="ellipse">
            <a:avLst/>
          </a:prstGeom>
          <a:solidFill>
            <a:schemeClr val="accent1"/>
          </a:solidFill>
          <a:ln cap="flat" cmpd="sng" w="28575">
            <a:solidFill>
              <a:srgbClr val="4112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0" name="Google Shape;110;p2"/>
          <p:cNvSpPr txBox="1"/>
          <p:nvPr/>
        </p:nvSpPr>
        <p:spPr>
          <a:xfrm>
            <a:off x="5240154" y="2894113"/>
            <a:ext cx="1755600" cy="738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lang="en-US">
                <a:latin typeface="Times New Roman"/>
                <a:ea typeface="Times New Roman"/>
                <a:cs typeface="Times New Roman"/>
                <a:sym typeface="Times New Roman"/>
              </a:rPr>
              <a:t>Narasimha</a:t>
            </a:r>
            <a:r>
              <a:rPr b="0" i="0" lang="en-US" sz="1400" u="none" cap="none" strike="noStrike">
                <a:solidFill>
                  <a:srgbClr val="000000"/>
                </a:solidFill>
                <a:latin typeface="Times New Roman"/>
                <a:ea typeface="Times New Roman"/>
                <a:cs typeface="Times New Roman"/>
                <a:sym typeface="Times New Roman"/>
              </a:rPr>
              <a:t> Paleti</a:t>
            </a:r>
            <a:br>
              <a:rPr b="0" i="0" lang="en-US" sz="1400" u="none" cap="none" strike="noStrike">
                <a:solidFill>
                  <a:srgbClr val="000000"/>
                </a:solidFill>
                <a:latin typeface="Times New Roman"/>
                <a:ea typeface="Times New Roman"/>
                <a:cs typeface="Times New Roman"/>
                <a:sym typeface="Times New Roman"/>
              </a:rPr>
            </a:br>
            <a:r>
              <a:rPr b="0" i="0" lang="en-US" sz="1400" u="none" cap="none" strike="noStrike">
                <a:solidFill>
                  <a:srgbClr val="000000"/>
                </a:solidFill>
                <a:latin typeface="Times New Roman"/>
                <a:ea typeface="Times New Roman"/>
                <a:cs typeface="Times New Roman"/>
                <a:sym typeface="Times New Roman"/>
              </a:rPr>
              <a:t>CFO (Chief Financial Officer)</a:t>
            </a:r>
            <a:endParaRPr b="0" i="0" sz="1400" u="none" cap="none" strike="noStrike">
              <a:solidFill>
                <a:srgbClr val="000000"/>
              </a:solidFill>
              <a:latin typeface="Times New Roman"/>
              <a:ea typeface="Times New Roman"/>
              <a:cs typeface="Times New Roman"/>
              <a:sym typeface="Times New Roman"/>
            </a:endParaRPr>
          </a:p>
        </p:txBody>
      </p:sp>
      <p:sp>
        <p:nvSpPr>
          <p:cNvPr id="111" name="Google Shape;111;p2"/>
          <p:cNvSpPr txBox="1"/>
          <p:nvPr>
            <p:ph type="title"/>
          </p:nvPr>
        </p:nvSpPr>
        <p:spPr>
          <a:xfrm>
            <a:off x="1567350" y="437731"/>
            <a:ext cx="9057300" cy="702000"/>
          </a:xfrm>
          <a:prstGeom prst="rect">
            <a:avLst/>
          </a:prstGeom>
          <a:noFill/>
          <a:ln>
            <a:noFill/>
          </a:ln>
        </p:spPr>
        <p:txBody>
          <a:bodyPr anchorCtr="0" anchor="t" bIns="45700" lIns="365750" spcFirstLastPara="1" rIns="365750" wrap="square" tIns="45700">
            <a:noAutofit/>
          </a:bodyPr>
          <a:lstStyle/>
          <a:p>
            <a:pPr indent="0" lvl="0" marL="0" rtl="0" algn="ctr">
              <a:lnSpc>
                <a:spcPct val="90000"/>
              </a:lnSpc>
              <a:spcBef>
                <a:spcPts val="0"/>
              </a:spcBef>
              <a:spcAft>
                <a:spcPts val="0"/>
              </a:spcAft>
              <a:buClr>
                <a:srgbClr val="861C33"/>
              </a:buClr>
              <a:buSzPts val="3400"/>
              <a:buFont typeface="Arial"/>
              <a:buNone/>
            </a:pPr>
            <a:r>
              <a:rPr lang="en-US">
                <a:latin typeface="Times New Roman"/>
                <a:ea typeface="Times New Roman"/>
                <a:cs typeface="Times New Roman"/>
                <a:sym typeface="Times New Roman"/>
              </a:rPr>
              <a:t>Project Team </a:t>
            </a:r>
            <a:endParaRPr>
              <a:latin typeface="Times New Roman"/>
              <a:ea typeface="Times New Roman"/>
              <a:cs typeface="Times New Roman"/>
              <a:sym typeface="Times New Roman"/>
            </a:endParaRPr>
          </a:p>
        </p:txBody>
      </p:sp>
      <p:pic>
        <p:nvPicPr>
          <p:cNvPr id="112" name="Google Shape;112;p2"/>
          <p:cNvPicPr preferRelativeResize="0"/>
          <p:nvPr/>
        </p:nvPicPr>
        <p:blipFill rotWithShape="1">
          <a:blip r:embed="rId3">
            <a:alphaModFix/>
          </a:blip>
          <a:srcRect b="0" l="0" r="0" t="0"/>
          <a:stretch/>
        </p:blipFill>
        <p:spPr>
          <a:xfrm>
            <a:off x="5162250" y="1058550"/>
            <a:ext cx="1867500" cy="1801500"/>
          </a:xfrm>
          <a:prstGeom prst="ellipse">
            <a:avLst/>
          </a:prstGeom>
          <a:solidFill>
            <a:schemeClr val="accent1"/>
          </a:solidFill>
          <a:ln cap="flat" cmpd="sng" w="28575">
            <a:solidFill>
              <a:srgbClr val="41120F"/>
            </a:solidFill>
            <a:prstDash val="solid"/>
            <a:round/>
            <a:headEnd len="sm" w="sm" type="none"/>
            <a:tailEnd len="sm" w="sm" type="none"/>
          </a:ln>
        </p:spPr>
      </p:pic>
      <p:sp>
        <p:nvSpPr>
          <p:cNvPr id="113" name="Google Shape;113;p2"/>
          <p:cNvSpPr/>
          <p:nvPr/>
        </p:nvSpPr>
        <p:spPr>
          <a:xfrm>
            <a:off x="7638105" y="3415768"/>
            <a:ext cx="1874400" cy="1801500"/>
          </a:xfrm>
          <a:prstGeom prst="ellipse">
            <a:avLst/>
          </a:prstGeom>
          <a:solidFill>
            <a:schemeClr val="accent1"/>
          </a:solidFill>
          <a:ln cap="flat" cmpd="sng" w="25400">
            <a:solidFill>
              <a:srgbClr val="41120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4" name="Google Shape;114;p2"/>
          <p:cNvSpPr txBox="1"/>
          <p:nvPr/>
        </p:nvSpPr>
        <p:spPr>
          <a:xfrm>
            <a:off x="754291" y="2894113"/>
            <a:ext cx="1755600" cy="738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lang="en-US">
                <a:latin typeface="Times New Roman"/>
                <a:ea typeface="Times New Roman"/>
                <a:cs typeface="Times New Roman"/>
                <a:sym typeface="Times New Roman"/>
              </a:rPr>
              <a:t>Charles Galaska</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Arial"/>
              <a:buNone/>
            </a:pPr>
            <a:r>
              <a:rPr lang="en-US">
                <a:latin typeface="Times New Roman"/>
                <a:ea typeface="Times New Roman"/>
                <a:cs typeface="Times New Roman"/>
                <a:sym typeface="Times New Roman"/>
              </a:rPr>
              <a:t>CEO (Chief Executive Officer)</a:t>
            </a:r>
            <a:endParaRPr>
              <a:latin typeface="Times New Roman"/>
              <a:ea typeface="Times New Roman"/>
              <a:cs typeface="Times New Roman"/>
              <a:sym typeface="Times New Roman"/>
            </a:endParaRPr>
          </a:p>
        </p:txBody>
      </p:sp>
      <p:sp>
        <p:nvSpPr>
          <p:cNvPr id="115" name="Google Shape;115;p2"/>
          <p:cNvSpPr txBox="1"/>
          <p:nvPr/>
        </p:nvSpPr>
        <p:spPr>
          <a:xfrm>
            <a:off x="9767391" y="2894113"/>
            <a:ext cx="1755600" cy="738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lang="en-US">
                <a:latin typeface="Times New Roman"/>
                <a:ea typeface="Times New Roman"/>
                <a:cs typeface="Times New Roman"/>
                <a:sym typeface="Times New Roman"/>
              </a:rPr>
              <a:t>Siddharth</a:t>
            </a:r>
            <a:r>
              <a:rPr lang="en-US">
                <a:latin typeface="Times New Roman"/>
                <a:ea typeface="Times New Roman"/>
                <a:cs typeface="Times New Roman"/>
                <a:sym typeface="Times New Roman"/>
              </a:rPr>
              <a:t> Sharma</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Arial"/>
              <a:buNone/>
            </a:pPr>
            <a:r>
              <a:rPr lang="en-US">
                <a:latin typeface="Times New Roman"/>
                <a:ea typeface="Times New Roman"/>
                <a:cs typeface="Times New Roman"/>
                <a:sym typeface="Times New Roman"/>
              </a:rPr>
              <a:t>COO (Chief Operating Officer)</a:t>
            </a:r>
            <a:endParaRPr>
              <a:latin typeface="Times New Roman"/>
              <a:ea typeface="Times New Roman"/>
              <a:cs typeface="Times New Roman"/>
              <a:sym typeface="Times New Roman"/>
            </a:endParaRPr>
          </a:p>
        </p:txBody>
      </p:sp>
      <p:sp>
        <p:nvSpPr>
          <p:cNvPr id="116" name="Google Shape;116;p2"/>
          <p:cNvSpPr txBox="1"/>
          <p:nvPr/>
        </p:nvSpPr>
        <p:spPr>
          <a:xfrm>
            <a:off x="2782816" y="5217263"/>
            <a:ext cx="1755600" cy="738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lang="en-US">
                <a:latin typeface="Times New Roman"/>
                <a:ea typeface="Times New Roman"/>
                <a:cs typeface="Times New Roman"/>
                <a:sym typeface="Times New Roman"/>
              </a:rPr>
              <a:t>Jadyn Fletcher</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Arial"/>
              <a:buNone/>
            </a:pPr>
            <a:r>
              <a:rPr lang="en-US">
                <a:latin typeface="Times New Roman"/>
                <a:ea typeface="Times New Roman"/>
                <a:cs typeface="Times New Roman"/>
                <a:sym typeface="Times New Roman"/>
              </a:rPr>
              <a:t>CTO (Chief Technology Officer)</a:t>
            </a:r>
            <a:endParaRPr>
              <a:latin typeface="Times New Roman"/>
              <a:ea typeface="Times New Roman"/>
              <a:cs typeface="Times New Roman"/>
              <a:sym typeface="Times New Roman"/>
            </a:endParaRPr>
          </a:p>
        </p:txBody>
      </p:sp>
      <p:sp>
        <p:nvSpPr>
          <p:cNvPr id="117" name="Google Shape;117;p2"/>
          <p:cNvSpPr txBox="1"/>
          <p:nvPr/>
        </p:nvSpPr>
        <p:spPr>
          <a:xfrm>
            <a:off x="7697491" y="5217263"/>
            <a:ext cx="1755600" cy="738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lang="en-US">
                <a:latin typeface="Times New Roman"/>
                <a:ea typeface="Times New Roman"/>
                <a:cs typeface="Times New Roman"/>
                <a:sym typeface="Times New Roman"/>
              </a:rPr>
              <a:t>Harsh Panchal</a:t>
            </a:r>
            <a:endParaRPr>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Arial"/>
              <a:buNone/>
            </a:pPr>
            <a:r>
              <a:rPr lang="en-US">
                <a:latin typeface="Times New Roman"/>
                <a:ea typeface="Times New Roman"/>
                <a:cs typeface="Times New Roman"/>
                <a:sym typeface="Times New Roman"/>
              </a:rPr>
              <a:t>CMO (Chief Marketing Officer)</a:t>
            </a:r>
            <a:endParaRPr>
              <a:latin typeface="Times New Roman"/>
              <a:ea typeface="Times New Roman"/>
              <a:cs typeface="Times New Roman"/>
              <a:sym typeface="Times New Roman"/>
            </a:endParaRPr>
          </a:p>
        </p:txBody>
      </p:sp>
      <p:pic>
        <p:nvPicPr>
          <p:cNvPr id="118" name="Google Shape;118;p2"/>
          <p:cNvPicPr preferRelativeResize="0"/>
          <p:nvPr/>
        </p:nvPicPr>
        <p:blipFill>
          <a:blip r:embed="rId4">
            <a:alphaModFix/>
          </a:blip>
          <a:stretch>
            <a:fillRect/>
          </a:stretch>
        </p:blipFill>
        <p:spPr>
          <a:xfrm>
            <a:off x="694850" y="1058625"/>
            <a:ext cx="1874400" cy="1801500"/>
          </a:xfrm>
          <a:prstGeom prst="ellipse">
            <a:avLst/>
          </a:prstGeom>
          <a:solidFill>
            <a:schemeClr val="accent1"/>
          </a:solidFill>
          <a:ln cap="flat" cmpd="sng" w="28575">
            <a:solidFill>
              <a:srgbClr val="41120F"/>
            </a:solidFill>
            <a:prstDash val="solid"/>
            <a:round/>
            <a:headEnd len="sm" w="sm" type="none"/>
            <a:tailEnd len="sm" w="sm" type="none"/>
          </a:ln>
        </p:spPr>
      </p:pic>
      <p:pic>
        <p:nvPicPr>
          <p:cNvPr id="119" name="Google Shape;119;p2"/>
          <p:cNvPicPr preferRelativeResize="0"/>
          <p:nvPr/>
        </p:nvPicPr>
        <p:blipFill rotWithShape="1">
          <a:blip r:embed="rId5">
            <a:alphaModFix/>
          </a:blip>
          <a:srcRect b="16105" l="20669" r="10544" t="3689"/>
          <a:stretch/>
        </p:blipFill>
        <p:spPr>
          <a:xfrm>
            <a:off x="2723400" y="3373785"/>
            <a:ext cx="1874400" cy="1777200"/>
          </a:xfrm>
          <a:prstGeom prst="ellipse">
            <a:avLst/>
          </a:prstGeom>
          <a:solidFill>
            <a:schemeClr val="accent1"/>
          </a:solidFill>
          <a:ln cap="flat" cmpd="sng" w="28575">
            <a:solidFill>
              <a:srgbClr val="000000"/>
            </a:solidFill>
            <a:prstDash val="solid"/>
            <a:round/>
            <a:headEnd len="sm" w="sm" type="none"/>
            <a:tailEnd len="sm" w="sm" type="none"/>
          </a:ln>
        </p:spPr>
      </p:pic>
      <p:pic>
        <p:nvPicPr>
          <p:cNvPr id="120" name="Google Shape;120;p2"/>
          <p:cNvPicPr preferRelativeResize="0"/>
          <p:nvPr/>
        </p:nvPicPr>
        <p:blipFill rotWithShape="1">
          <a:blip r:embed="rId6">
            <a:alphaModFix/>
          </a:blip>
          <a:srcRect b="24486" l="0" r="0" t="7666"/>
          <a:stretch/>
        </p:blipFill>
        <p:spPr>
          <a:xfrm>
            <a:off x="7638100" y="3415775"/>
            <a:ext cx="1867500" cy="1801500"/>
          </a:xfrm>
          <a:prstGeom prst="flowChartConnector">
            <a:avLst/>
          </a:prstGeom>
          <a:noFill/>
          <a:ln cap="flat" cmpd="sng" w="28575">
            <a:solidFill>
              <a:schemeClr val="dk1"/>
            </a:solidFill>
            <a:prstDash val="solid"/>
            <a:round/>
            <a:headEnd len="sm" w="sm" type="none"/>
            <a:tailEnd len="sm" w="sm" type="none"/>
          </a:ln>
        </p:spPr>
      </p:pic>
      <p:pic>
        <p:nvPicPr>
          <p:cNvPr id="121" name="Google Shape;121;p2"/>
          <p:cNvPicPr preferRelativeResize="0"/>
          <p:nvPr/>
        </p:nvPicPr>
        <p:blipFill>
          <a:blip r:embed="rId7">
            <a:alphaModFix/>
          </a:blip>
          <a:stretch>
            <a:fillRect/>
          </a:stretch>
        </p:blipFill>
        <p:spPr>
          <a:xfrm>
            <a:off x="9714900" y="1070775"/>
            <a:ext cx="1867500" cy="1777202"/>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g31886ff87f8_2_26"/>
          <p:cNvSpPr txBox="1"/>
          <p:nvPr>
            <p:ph idx="1" type="body"/>
          </p:nvPr>
        </p:nvSpPr>
        <p:spPr>
          <a:xfrm>
            <a:off x="609600" y="1600200"/>
            <a:ext cx="10972800" cy="2709000"/>
          </a:xfrm>
          <a:prstGeom prst="rect">
            <a:avLst/>
          </a:prstGeom>
        </p:spPr>
        <p:txBody>
          <a:bodyPr anchorCtr="0" anchor="t" bIns="45700" lIns="365750" spcFirstLastPara="1" rIns="365750" wrap="square" tIns="0">
            <a:noAutofit/>
          </a:bodyPr>
          <a:lstStyle/>
          <a:p>
            <a:pPr indent="0" lvl="0" marL="0" rtl="0" algn="l">
              <a:spcBef>
                <a:spcPts val="600"/>
              </a:spcBef>
              <a:spcAft>
                <a:spcPts val="0"/>
              </a:spcAft>
              <a:buNone/>
            </a:pPr>
            <a:r>
              <a:t/>
            </a:r>
            <a:endParaRPr/>
          </a:p>
        </p:txBody>
      </p:sp>
      <p:sp>
        <p:nvSpPr>
          <p:cNvPr id="248" name="Google Shape;248;g31886ff87f8_2_26"/>
          <p:cNvSpPr txBox="1"/>
          <p:nvPr>
            <p:ph type="title"/>
          </p:nvPr>
        </p:nvSpPr>
        <p:spPr>
          <a:xfrm>
            <a:off x="131550" y="433750"/>
            <a:ext cx="11928900" cy="684900"/>
          </a:xfrm>
          <a:prstGeom prst="rect">
            <a:avLst/>
          </a:prstGeom>
        </p:spPr>
        <p:txBody>
          <a:bodyPr anchorCtr="0" anchor="t" bIns="45700" lIns="365750" spcFirstLastPara="1" rIns="365750" wrap="square" tIns="45700">
            <a:noAutofit/>
          </a:bodyPr>
          <a:lstStyle/>
          <a:p>
            <a:pPr indent="0" lvl="0" marL="0" rtl="0" algn="l">
              <a:spcBef>
                <a:spcPts val="0"/>
              </a:spcBef>
              <a:spcAft>
                <a:spcPts val="0"/>
              </a:spcAft>
              <a:buNone/>
            </a:pPr>
            <a:r>
              <a:rPr lang="en-US" sz="3200">
                <a:extLst>
                  <a:ext uri="http://customooxmlschemas.google.com/">
                    <go:slidesCustomData xmlns:go="http://customooxmlschemas.google.com/" textRoundtripDataId="14"/>
                  </a:ext>
                </a:extLst>
              </a:rPr>
              <a:t>Budget and Financial viability: Cost </a:t>
            </a:r>
            <a:r>
              <a:rPr lang="en-US" sz="3200">
                <a:extLst>
                  <a:ext uri="http://customooxmlschemas.google.com/">
                    <go:slidesCustomData xmlns:go="http://customooxmlschemas.google.com/" textRoundtripDataId="15"/>
                  </a:ext>
                </a:extLst>
              </a:rPr>
              <a:t>Breakdown</a:t>
            </a:r>
            <a:r>
              <a:rPr lang="en-US" sz="3200">
                <a:extLst>
                  <a:ext uri="http://customooxmlschemas.google.com/">
                    <go:slidesCustomData xmlns:go="http://customooxmlschemas.google.com/" textRoundtripDataId="16"/>
                  </a:ext>
                </a:extLst>
              </a:rPr>
              <a:t> Structure</a:t>
            </a:r>
            <a:endParaRPr sz="3200"/>
          </a:p>
        </p:txBody>
      </p:sp>
      <p:sp>
        <p:nvSpPr>
          <p:cNvPr id="249" name="Google Shape;249;g31886ff87f8_2_26"/>
          <p:cNvSpPr txBox="1"/>
          <p:nvPr/>
        </p:nvSpPr>
        <p:spPr>
          <a:xfrm>
            <a:off x="131550" y="5410200"/>
            <a:ext cx="11262000" cy="42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1"/>
                </a:solidFill>
              </a:rPr>
              <a:t>The total cost to start Amproutes will be $ 1,215,035.00</a:t>
            </a:r>
            <a:endParaRPr sz="1800">
              <a:solidFill>
                <a:schemeClr val="dk1"/>
              </a:solidFill>
            </a:endParaRPr>
          </a:p>
        </p:txBody>
      </p:sp>
      <p:pic>
        <p:nvPicPr>
          <p:cNvPr id="250" name="Google Shape;250;g31886ff87f8_2_26"/>
          <p:cNvPicPr preferRelativeResize="0"/>
          <p:nvPr/>
        </p:nvPicPr>
        <p:blipFill>
          <a:blip r:embed="rId3">
            <a:alphaModFix/>
          </a:blip>
          <a:stretch>
            <a:fillRect/>
          </a:stretch>
        </p:blipFill>
        <p:spPr>
          <a:xfrm>
            <a:off x="0" y="1401961"/>
            <a:ext cx="12192000" cy="405407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g31953fe73e2_0_0"/>
          <p:cNvSpPr txBox="1"/>
          <p:nvPr>
            <p:ph idx="1" type="body"/>
          </p:nvPr>
        </p:nvSpPr>
        <p:spPr>
          <a:xfrm>
            <a:off x="609600" y="1600200"/>
            <a:ext cx="10972800" cy="2709000"/>
          </a:xfrm>
          <a:prstGeom prst="rect">
            <a:avLst/>
          </a:prstGeom>
        </p:spPr>
        <p:txBody>
          <a:bodyPr anchorCtr="0" anchor="t" bIns="45700" lIns="365750" spcFirstLastPara="1" rIns="365750" wrap="square" tIns="0">
            <a:noAutofit/>
          </a:bodyPr>
          <a:lstStyle/>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None/>
            </a:pPr>
            <a:r>
              <a:t/>
            </a:r>
            <a:endParaRPr/>
          </a:p>
        </p:txBody>
      </p:sp>
      <p:sp>
        <p:nvSpPr>
          <p:cNvPr id="257" name="Google Shape;257;g31953fe73e2_0_0"/>
          <p:cNvSpPr txBox="1"/>
          <p:nvPr>
            <p:ph type="title"/>
          </p:nvPr>
        </p:nvSpPr>
        <p:spPr>
          <a:xfrm>
            <a:off x="236350" y="502546"/>
            <a:ext cx="10972800" cy="684900"/>
          </a:xfrm>
          <a:prstGeom prst="rect">
            <a:avLst/>
          </a:prstGeom>
        </p:spPr>
        <p:txBody>
          <a:bodyPr anchorCtr="0" anchor="t" bIns="45700" lIns="365750" spcFirstLastPara="1" rIns="365750" wrap="square" tIns="45700">
            <a:noAutofit/>
          </a:bodyPr>
          <a:lstStyle/>
          <a:p>
            <a:pPr indent="0" lvl="0" marL="0" rtl="0" algn="l">
              <a:spcBef>
                <a:spcPts val="0"/>
              </a:spcBef>
              <a:spcAft>
                <a:spcPts val="0"/>
              </a:spcAft>
              <a:buNone/>
            </a:pPr>
            <a:r>
              <a:rPr lang="en-US"/>
              <a:t>Continuous</a:t>
            </a:r>
            <a:r>
              <a:rPr lang="en-US"/>
              <a:t> o</a:t>
            </a:r>
            <a:r>
              <a:rPr lang="en-US">
                <a:extLst>
                  <a:ext uri="http://customooxmlschemas.google.com/">
                    <go:slidesCustomData xmlns:go="http://customooxmlschemas.google.com/" textRoundtripDataId="17"/>
                  </a:ext>
                </a:extLst>
              </a:rPr>
              <a:t>perating costs</a:t>
            </a:r>
            <a:r>
              <a:rPr lang="en-US"/>
              <a:t> in California </a:t>
            </a:r>
            <a:r>
              <a:rPr lang="en-US"/>
              <a:t> </a:t>
            </a:r>
            <a:endParaRPr/>
          </a:p>
        </p:txBody>
      </p:sp>
      <p:pic>
        <p:nvPicPr>
          <p:cNvPr id="258" name="Google Shape;258;g31953fe73e2_0_0"/>
          <p:cNvPicPr preferRelativeResize="0"/>
          <p:nvPr/>
        </p:nvPicPr>
        <p:blipFill>
          <a:blip r:embed="rId3">
            <a:alphaModFix/>
          </a:blip>
          <a:stretch>
            <a:fillRect/>
          </a:stretch>
        </p:blipFill>
        <p:spPr>
          <a:xfrm>
            <a:off x="150863" y="1964375"/>
            <a:ext cx="11890275" cy="29292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g318af4835a3_0_5"/>
          <p:cNvSpPr txBox="1"/>
          <p:nvPr>
            <p:ph idx="1" type="body"/>
          </p:nvPr>
        </p:nvSpPr>
        <p:spPr>
          <a:xfrm>
            <a:off x="193500" y="1132875"/>
            <a:ext cx="11388900" cy="4440600"/>
          </a:xfrm>
          <a:prstGeom prst="rect">
            <a:avLst/>
          </a:prstGeom>
        </p:spPr>
        <p:txBody>
          <a:bodyPr anchorCtr="0" anchor="t" bIns="45700" lIns="365750" spcFirstLastPara="1" rIns="365750" wrap="square" tIns="0">
            <a:noAutofit/>
          </a:bodyPr>
          <a:lstStyle/>
          <a:p>
            <a:pPr indent="-330200" lvl="0" marL="457200" rtl="0" algn="l">
              <a:spcBef>
                <a:spcPts val="600"/>
              </a:spcBef>
              <a:spcAft>
                <a:spcPts val="0"/>
              </a:spcAft>
              <a:buSzPts val="1600"/>
              <a:buFont typeface="Times New Roman"/>
              <a:buChar char="•"/>
            </a:pPr>
            <a:r>
              <a:rPr b="0" lang="en-US" sz="1600">
                <a:latin typeface="Times New Roman"/>
                <a:ea typeface="Times New Roman"/>
                <a:cs typeface="Times New Roman"/>
                <a:sym typeface="Times New Roman"/>
              </a:rPr>
              <a:t>The initial investment of Amproutes will be $</a:t>
            </a:r>
            <a:r>
              <a:rPr b="0" lang="en-US" sz="1600">
                <a:latin typeface="Times New Roman"/>
                <a:ea typeface="Times New Roman"/>
                <a:cs typeface="Times New Roman"/>
                <a:sym typeface="Times New Roman"/>
              </a:rPr>
              <a:t>1,215,035</a:t>
            </a:r>
            <a:r>
              <a:rPr b="0" lang="en-US" sz="1600">
                <a:latin typeface="Times New Roman"/>
                <a:ea typeface="Times New Roman"/>
                <a:cs typeface="Times New Roman"/>
                <a:sym typeface="Times New Roman"/>
              </a:rPr>
              <a:t>. From </a:t>
            </a:r>
            <a:r>
              <a:rPr b="0" lang="en-US" sz="1600">
                <a:latin typeface="Times New Roman"/>
                <a:ea typeface="Times New Roman"/>
                <a:cs typeface="Times New Roman"/>
                <a:sym typeface="Times New Roman"/>
              </a:rPr>
              <a:t>this,</a:t>
            </a:r>
            <a:r>
              <a:rPr b="0" lang="en-US" sz="1600">
                <a:latin typeface="Times New Roman"/>
                <a:ea typeface="Times New Roman"/>
                <a:cs typeface="Times New Roman"/>
                <a:sym typeface="Times New Roman"/>
              </a:rPr>
              <a:t> we will be able to start service of </a:t>
            </a:r>
            <a:r>
              <a:rPr b="0" lang="en-US" sz="1600">
                <a:latin typeface="Times New Roman"/>
                <a:ea typeface="Times New Roman"/>
                <a:cs typeface="Times New Roman"/>
                <a:sym typeface="Times New Roman"/>
              </a:rPr>
              <a:t>charging</a:t>
            </a:r>
            <a:r>
              <a:rPr b="0" lang="en-US" sz="1600">
                <a:latin typeface="Times New Roman"/>
                <a:ea typeface="Times New Roman"/>
                <a:cs typeface="Times New Roman"/>
                <a:sym typeface="Times New Roman"/>
              </a:rPr>
              <a:t> electric batteries.</a:t>
            </a:r>
            <a:endParaRPr b="0" sz="1600">
              <a:latin typeface="Times New Roman"/>
              <a:ea typeface="Times New Roman"/>
              <a:cs typeface="Times New Roman"/>
              <a:sym typeface="Times New Roman"/>
            </a:endParaRPr>
          </a:p>
          <a:p>
            <a:pPr indent="0" lvl="0" marL="457200" rtl="0" algn="l">
              <a:spcBef>
                <a:spcPts val="600"/>
              </a:spcBef>
              <a:spcAft>
                <a:spcPts val="0"/>
              </a:spcAft>
              <a:buNone/>
            </a:pPr>
            <a:r>
              <a:t/>
            </a:r>
            <a:endParaRPr b="0" sz="1600">
              <a:latin typeface="Times New Roman"/>
              <a:ea typeface="Times New Roman"/>
              <a:cs typeface="Times New Roman"/>
              <a:sym typeface="Times New Roman"/>
            </a:endParaRPr>
          </a:p>
          <a:p>
            <a:pPr indent="-330200" lvl="0" marL="457200" rtl="0" algn="l">
              <a:spcBef>
                <a:spcPts val="600"/>
              </a:spcBef>
              <a:spcAft>
                <a:spcPts val="0"/>
              </a:spcAft>
              <a:buSzPts val="1600"/>
              <a:buFont typeface="Times New Roman"/>
              <a:buChar char="•"/>
            </a:pPr>
            <a:r>
              <a:rPr b="0" lang="en-US" sz="1600">
                <a:latin typeface="Times New Roman"/>
                <a:ea typeface="Times New Roman"/>
                <a:cs typeface="Times New Roman"/>
                <a:sym typeface="Times New Roman"/>
              </a:rPr>
              <a:t>Since there are over a million electric vehicles in </a:t>
            </a:r>
            <a:r>
              <a:rPr b="0" lang="en-US" sz="1600">
                <a:latin typeface="Times New Roman"/>
                <a:ea typeface="Times New Roman"/>
                <a:cs typeface="Times New Roman"/>
                <a:sym typeface="Times New Roman"/>
              </a:rPr>
              <a:t>California,</a:t>
            </a:r>
            <a:r>
              <a:rPr b="0" lang="en-US" sz="1600">
                <a:latin typeface="Times New Roman"/>
                <a:ea typeface="Times New Roman"/>
                <a:cs typeface="Times New Roman"/>
                <a:sym typeface="Times New Roman"/>
              </a:rPr>
              <a:t> the service should catch on with advertising and partnerships with Uber, Lyft, and Grub Hub.</a:t>
            </a:r>
            <a:endParaRPr b="0" sz="1600">
              <a:latin typeface="Times New Roman"/>
              <a:ea typeface="Times New Roman"/>
              <a:cs typeface="Times New Roman"/>
              <a:sym typeface="Times New Roman"/>
            </a:endParaRPr>
          </a:p>
          <a:p>
            <a:pPr indent="0" lvl="0" marL="0" rtl="0" algn="l">
              <a:spcBef>
                <a:spcPts val="600"/>
              </a:spcBef>
              <a:spcAft>
                <a:spcPts val="0"/>
              </a:spcAft>
              <a:buNone/>
            </a:pPr>
            <a:r>
              <a:t/>
            </a:r>
            <a:endParaRPr b="0" sz="1600">
              <a:latin typeface="Times New Roman"/>
              <a:ea typeface="Times New Roman"/>
              <a:cs typeface="Times New Roman"/>
              <a:sym typeface="Times New Roman"/>
            </a:endParaRPr>
          </a:p>
          <a:p>
            <a:pPr indent="-330200" lvl="0" marL="457200" rtl="0" algn="l">
              <a:spcBef>
                <a:spcPts val="600"/>
              </a:spcBef>
              <a:spcAft>
                <a:spcPts val="0"/>
              </a:spcAft>
              <a:buSzPts val="1600"/>
              <a:buFont typeface="Times New Roman"/>
              <a:buChar char="•"/>
            </a:pPr>
            <a:r>
              <a:rPr b="0" lang="en-US" sz="1600">
                <a:latin typeface="Times New Roman"/>
                <a:ea typeface="Times New Roman"/>
                <a:cs typeface="Times New Roman"/>
                <a:sym typeface="Times New Roman"/>
              </a:rPr>
              <a:t>The cost of one charge is $125 and the total profit expected is over 9 million USD from the </a:t>
            </a:r>
            <a:r>
              <a:rPr b="0" lang="en-US" sz="1600">
                <a:latin typeface="Times New Roman"/>
                <a:ea typeface="Times New Roman"/>
                <a:cs typeface="Times New Roman"/>
                <a:sym typeface="Times New Roman"/>
              </a:rPr>
              <a:t>number</a:t>
            </a:r>
            <a:r>
              <a:rPr b="0" lang="en-US" sz="1600">
                <a:latin typeface="Times New Roman"/>
                <a:ea typeface="Times New Roman"/>
                <a:cs typeface="Times New Roman"/>
                <a:sym typeface="Times New Roman"/>
              </a:rPr>
              <a:t> of electric vehicle owners that fully discharge the battery and are stranded. </a:t>
            </a:r>
            <a:endParaRPr b="0" sz="1600">
              <a:latin typeface="Times New Roman"/>
              <a:ea typeface="Times New Roman"/>
              <a:cs typeface="Times New Roman"/>
              <a:sym typeface="Times New Roman"/>
            </a:endParaRPr>
          </a:p>
          <a:p>
            <a:pPr indent="0" lvl="0" marL="457200" rtl="0" algn="l">
              <a:spcBef>
                <a:spcPts val="600"/>
              </a:spcBef>
              <a:spcAft>
                <a:spcPts val="0"/>
              </a:spcAft>
              <a:buNone/>
            </a:pPr>
            <a:r>
              <a:t/>
            </a:r>
            <a:endParaRPr b="0" sz="1600">
              <a:latin typeface="Times New Roman"/>
              <a:ea typeface="Times New Roman"/>
              <a:cs typeface="Times New Roman"/>
              <a:sym typeface="Times New Roman"/>
            </a:endParaRPr>
          </a:p>
          <a:p>
            <a:pPr indent="-330200" lvl="0" marL="457200" rtl="0" algn="l">
              <a:spcBef>
                <a:spcPts val="600"/>
              </a:spcBef>
              <a:spcAft>
                <a:spcPts val="0"/>
              </a:spcAft>
              <a:buSzPts val="1600"/>
              <a:buChar char="•"/>
            </a:pPr>
            <a:r>
              <a:rPr b="0" lang="en-US" sz="1600">
                <a:latin typeface="Times New Roman"/>
                <a:ea typeface="Times New Roman"/>
                <a:cs typeface="Times New Roman"/>
                <a:sym typeface="Times New Roman"/>
              </a:rPr>
              <a:t>The </a:t>
            </a:r>
            <a:r>
              <a:rPr b="0" lang="en-US" sz="1600">
                <a:latin typeface="Times New Roman"/>
                <a:ea typeface="Times New Roman"/>
                <a:cs typeface="Times New Roman"/>
                <a:sym typeface="Times New Roman"/>
              </a:rPr>
              <a:t>return</a:t>
            </a:r>
            <a:r>
              <a:rPr b="0" lang="en-US" sz="1600">
                <a:latin typeface="Times New Roman"/>
                <a:ea typeface="Times New Roman"/>
                <a:cs typeface="Times New Roman"/>
                <a:sym typeface="Times New Roman"/>
              </a:rPr>
              <a:t> </a:t>
            </a:r>
            <a:r>
              <a:rPr b="0" lang="en-US" sz="1600">
                <a:latin typeface="Times New Roman"/>
                <a:ea typeface="Times New Roman"/>
                <a:cs typeface="Times New Roman"/>
                <a:sym typeface="Times New Roman"/>
              </a:rPr>
              <a:t>on</a:t>
            </a:r>
            <a:r>
              <a:rPr b="0" lang="en-US" sz="1600">
                <a:latin typeface="Times New Roman"/>
                <a:ea typeface="Times New Roman"/>
                <a:cs typeface="Times New Roman"/>
                <a:sym typeface="Times New Roman"/>
              </a:rPr>
              <a:t> investment will be around 12 months as we expand to more satellite locations and more employees to cover the expanding business. The planned yearly operational costs are $2.6 million USD</a:t>
            </a:r>
            <a:r>
              <a:rPr b="0" lang="en-US" sz="1600">
                <a:latin typeface="Times New Roman"/>
                <a:ea typeface="Times New Roman"/>
                <a:cs typeface="Times New Roman"/>
                <a:sym typeface="Times New Roman"/>
              </a:rPr>
              <a:t>.</a:t>
            </a:r>
            <a:r>
              <a:rPr lang="en-US" sz="1600"/>
              <a:t> </a:t>
            </a:r>
            <a:endParaRPr sz="1600"/>
          </a:p>
        </p:txBody>
      </p:sp>
      <p:sp>
        <p:nvSpPr>
          <p:cNvPr id="265" name="Google Shape;265;g318af4835a3_0_5"/>
          <p:cNvSpPr txBox="1"/>
          <p:nvPr>
            <p:ph type="title"/>
          </p:nvPr>
        </p:nvSpPr>
        <p:spPr>
          <a:xfrm>
            <a:off x="193500" y="502550"/>
            <a:ext cx="11805000" cy="684900"/>
          </a:xfrm>
          <a:prstGeom prst="rect">
            <a:avLst/>
          </a:prstGeom>
        </p:spPr>
        <p:txBody>
          <a:bodyPr anchorCtr="0" anchor="t" bIns="45700" lIns="365750" spcFirstLastPara="1" rIns="365750" wrap="square" tIns="45700">
            <a:noAutofit/>
          </a:bodyPr>
          <a:lstStyle/>
          <a:p>
            <a:pPr indent="0" lvl="0" marL="0" rtl="0" algn="l">
              <a:spcBef>
                <a:spcPts val="0"/>
              </a:spcBef>
              <a:spcAft>
                <a:spcPts val="0"/>
              </a:spcAft>
              <a:buClr>
                <a:schemeClr val="dk1"/>
              </a:buClr>
              <a:buSzPts val="1100"/>
              <a:buFont typeface="Arial"/>
              <a:buNone/>
            </a:pPr>
            <a:r>
              <a:rPr lang="en-US">
                <a:solidFill>
                  <a:schemeClr val="dk2"/>
                </a:solidFill>
                <a:extLst>
                  <a:ext uri="http://customooxmlschemas.google.com/">
                    <go:slidesCustomData xmlns:go="http://customooxmlschemas.google.com/" textRoundtripDataId="18"/>
                  </a:ext>
                </a:extLst>
              </a:rPr>
              <a:t>Budget and Financial viability: Return on investment</a:t>
            </a:r>
            <a:r>
              <a:rPr lang="en-US">
                <a:solidFill>
                  <a:schemeClr val="dk2"/>
                </a:solidFill>
              </a:rPr>
              <a:t>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31886ff87f8_2_8"/>
          <p:cNvSpPr txBox="1"/>
          <p:nvPr>
            <p:ph idx="1" type="body"/>
          </p:nvPr>
        </p:nvSpPr>
        <p:spPr>
          <a:xfrm>
            <a:off x="485000" y="1028700"/>
            <a:ext cx="11290200" cy="4914900"/>
          </a:xfrm>
          <a:prstGeom prst="rect">
            <a:avLst/>
          </a:prstGeom>
        </p:spPr>
        <p:txBody>
          <a:bodyPr anchorCtr="0" anchor="t" bIns="45700" lIns="365750" spcFirstLastPara="1" rIns="365750" wrap="square" tIns="0">
            <a:noAutofit/>
          </a:bodyPr>
          <a:lstStyle/>
          <a:p>
            <a:pPr indent="-311150" lvl="0" marL="457200" rtl="0" algn="just">
              <a:spcBef>
                <a:spcPts val="600"/>
              </a:spcBef>
              <a:spcAft>
                <a:spcPts val="0"/>
              </a:spcAft>
              <a:buSzPts val="1300"/>
              <a:buFont typeface="Times New Roman"/>
              <a:buAutoNum type="arabicPeriod"/>
            </a:pPr>
            <a:r>
              <a:rPr b="0" lang="en-US" sz="1500">
                <a:latin typeface="Times New Roman"/>
                <a:ea typeface="Times New Roman"/>
                <a:cs typeface="Times New Roman"/>
                <a:sym typeface="Times New Roman"/>
              </a:rPr>
              <a:t>Consumers may decide to go back to fossil fuels to power their vehicles. </a:t>
            </a:r>
            <a:endParaRPr b="0" sz="1500">
              <a:latin typeface="Times New Roman"/>
              <a:ea typeface="Times New Roman"/>
              <a:cs typeface="Times New Roman"/>
              <a:sym typeface="Times New Roman"/>
            </a:endParaRPr>
          </a:p>
          <a:p>
            <a:pPr indent="0" lvl="0" marL="0" rtl="0" algn="just">
              <a:spcBef>
                <a:spcPts val="600"/>
              </a:spcBef>
              <a:spcAft>
                <a:spcPts val="0"/>
              </a:spcAft>
              <a:buClr>
                <a:schemeClr val="dk1"/>
              </a:buClr>
              <a:buSzPts val="1100"/>
              <a:buFont typeface="Arial"/>
              <a:buNone/>
            </a:pPr>
            <a:r>
              <a:t/>
            </a:r>
            <a:endParaRPr b="0" sz="1500">
              <a:latin typeface="Times New Roman"/>
              <a:ea typeface="Times New Roman"/>
              <a:cs typeface="Times New Roman"/>
              <a:sym typeface="Times New Roman"/>
            </a:endParaRPr>
          </a:p>
          <a:p>
            <a:pPr indent="-311150" lvl="0" marL="457200" rtl="0" algn="just">
              <a:spcBef>
                <a:spcPts val="600"/>
              </a:spcBef>
              <a:spcAft>
                <a:spcPts val="0"/>
              </a:spcAft>
              <a:buSzPts val="1300"/>
              <a:buFont typeface="Times New Roman"/>
              <a:buAutoNum type="arabicPeriod"/>
            </a:pPr>
            <a:r>
              <a:rPr b="0" lang="en-US" sz="1500">
                <a:latin typeface="Times New Roman"/>
                <a:ea typeface="Times New Roman"/>
                <a:cs typeface="Times New Roman"/>
                <a:sym typeface="Times New Roman"/>
              </a:rPr>
              <a:t>Government legislation forcing consumers to use electric vehicles may change more towards hybrid vehicles if voters are not satisfied with current technology or the cost of battery technology. </a:t>
            </a:r>
            <a:endParaRPr b="0" sz="1500">
              <a:latin typeface="Times New Roman"/>
              <a:ea typeface="Times New Roman"/>
              <a:cs typeface="Times New Roman"/>
              <a:sym typeface="Times New Roman"/>
            </a:endParaRPr>
          </a:p>
          <a:p>
            <a:pPr indent="0" lvl="0" marL="0" rtl="0" algn="just">
              <a:spcBef>
                <a:spcPts val="600"/>
              </a:spcBef>
              <a:spcAft>
                <a:spcPts val="0"/>
              </a:spcAft>
              <a:buClr>
                <a:schemeClr val="dk1"/>
              </a:buClr>
              <a:buSzPts val="1100"/>
              <a:buFont typeface="Arial"/>
              <a:buNone/>
            </a:pPr>
            <a:r>
              <a:t/>
            </a:r>
            <a:endParaRPr b="0" sz="1500">
              <a:latin typeface="Times New Roman"/>
              <a:ea typeface="Times New Roman"/>
              <a:cs typeface="Times New Roman"/>
              <a:sym typeface="Times New Roman"/>
            </a:endParaRPr>
          </a:p>
          <a:p>
            <a:pPr indent="-311150" lvl="0" marL="457200" rtl="0" algn="just">
              <a:spcBef>
                <a:spcPts val="600"/>
              </a:spcBef>
              <a:spcAft>
                <a:spcPts val="0"/>
              </a:spcAft>
              <a:buSzPts val="1300"/>
              <a:buFont typeface="Times New Roman"/>
              <a:buAutoNum type="arabicPeriod"/>
            </a:pPr>
            <a:r>
              <a:rPr b="0" lang="en-US" sz="1500">
                <a:latin typeface="Times New Roman"/>
                <a:ea typeface="Times New Roman"/>
                <a:cs typeface="Times New Roman"/>
                <a:sym typeface="Times New Roman"/>
              </a:rPr>
              <a:t>Another  company could use the same business model in our areas of operation and attempt to take our charging market shares. </a:t>
            </a:r>
            <a:endParaRPr b="0" sz="1500">
              <a:latin typeface="Times New Roman"/>
              <a:ea typeface="Times New Roman"/>
              <a:cs typeface="Times New Roman"/>
              <a:sym typeface="Times New Roman"/>
            </a:endParaRPr>
          </a:p>
          <a:p>
            <a:pPr indent="0" lvl="0" marL="0" rtl="0" algn="just">
              <a:spcBef>
                <a:spcPts val="600"/>
              </a:spcBef>
              <a:spcAft>
                <a:spcPts val="0"/>
              </a:spcAft>
              <a:buClr>
                <a:schemeClr val="dk1"/>
              </a:buClr>
              <a:buSzPts val="1100"/>
              <a:buFont typeface="Arial"/>
              <a:buNone/>
            </a:pPr>
            <a:r>
              <a:t/>
            </a:r>
            <a:endParaRPr b="0" sz="1500">
              <a:latin typeface="Times New Roman"/>
              <a:ea typeface="Times New Roman"/>
              <a:cs typeface="Times New Roman"/>
              <a:sym typeface="Times New Roman"/>
            </a:endParaRPr>
          </a:p>
          <a:p>
            <a:pPr indent="-311150" lvl="0" marL="457200" rtl="0" algn="just">
              <a:spcBef>
                <a:spcPts val="600"/>
              </a:spcBef>
              <a:spcAft>
                <a:spcPts val="0"/>
              </a:spcAft>
              <a:buSzPts val="1300"/>
              <a:buFont typeface="Times New Roman"/>
              <a:buAutoNum type="arabicPeriod"/>
            </a:pPr>
            <a:r>
              <a:rPr b="0" lang="en-US" sz="1500">
                <a:latin typeface="Times New Roman"/>
                <a:ea typeface="Times New Roman"/>
                <a:cs typeface="Times New Roman"/>
                <a:sym typeface="Times New Roman"/>
              </a:rPr>
              <a:t>Battery obsolescence can occur. Manufacturers could decide to drastically change their battery designs, forcing us to develop our portable battery pack with Panasonic faster than we can respond. </a:t>
            </a:r>
            <a:endParaRPr b="0" sz="1500">
              <a:latin typeface="Times New Roman"/>
              <a:ea typeface="Times New Roman"/>
              <a:cs typeface="Times New Roman"/>
              <a:sym typeface="Times New Roman"/>
            </a:endParaRPr>
          </a:p>
          <a:p>
            <a:pPr indent="0" lvl="0" marL="0" rtl="0" algn="just">
              <a:spcBef>
                <a:spcPts val="600"/>
              </a:spcBef>
              <a:spcAft>
                <a:spcPts val="0"/>
              </a:spcAft>
              <a:buClr>
                <a:schemeClr val="dk1"/>
              </a:buClr>
              <a:buSzPts val="1100"/>
              <a:buFont typeface="Arial"/>
              <a:buNone/>
            </a:pPr>
            <a:r>
              <a:t/>
            </a:r>
            <a:endParaRPr b="0" sz="1500">
              <a:latin typeface="Times New Roman"/>
              <a:ea typeface="Times New Roman"/>
              <a:cs typeface="Times New Roman"/>
              <a:sym typeface="Times New Roman"/>
            </a:endParaRPr>
          </a:p>
          <a:p>
            <a:pPr indent="-311150" lvl="0" marL="457200" rtl="0" algn="just">
              <a:spcBef>
                <a:spcPts val="600"/>
              </a:spcBef>
              <a:spcAft>
                <a:spcPts val="0"/>
              </a:spcAft>
              <a:buSzPts val="1300"/>
              <a:buFont typeface="Times New Roman"/>
              <a:buAutoNum type="arabicPeriod"/>
            </a:pPr>
            <a:r>
              <a:rPr b="0" lang="en-US" sz="1500">
                <a:latin typeface="Times New Roman"/>
                <a:ea typeface="Times New Roman"/>
                <a:cs typeface="Times New Roman"/>
                <a:sym typeface="Times New Roman"/>
              </a:rPr>
              <a:t>Our battery supplier could decide to work with a future competitor so we will need a backup portable battery supplier.</a:t>
            </a:r>
            <a:endParaRPr b="0" sz="1500">
              <a:latin typeface="Times New Roman"/>
              <a:ea typeface="Times New Roman"/>
              <a:cs typeface="Times New Roman"/>
              <a:sym typeface="Times New Roman"/>
            </a:endParaRPr>
          </a:p>
          <a:p>
            <a:pPr indent="0" lvl="0" marL="0" rtl="0" algn="just">
              <a:spcBef>
                <a:spcPts val="600"/>
              </a:spcBef>
              <a:spcAft>
                <a:spcPts val="0"/>
              </a:spcAft>
              <a:buClr>
                <a:schemeClr val="dk1"/>
              </a:buClr>
              <a:buSzPts val="1100"/>
              <a:buFont typeface="Arial"/>
              <a:buNone/>
            </a:pPr>
            <a:r>
              <a:t/>
            </a:r>
            <a:endParaRPr b="0" sz="1500">
              <a:latin typeface="Times New Roman"/>
              <a:ea typeface="Times New Roman"/>
              <a:cs typeface="Times New Roman"/>
              <a:sym typeface="Times New Roman"/>
            </a:endParaRPr>
          </a:p>
          <a:p>
            <a:pPr indent="-311150" lvl="0" marL="457200" rtl="0" algn="just">
              <a:spcBef>
                <a:spcPts val="600"/>
              </a:spcBef>
              <a:spcAft>
                <a:spcPts val="0"/>
              </a:spcAft>
              <a:buSzPts val="1300"/>
              <a:buFont typeface="Times New Roman"/>
              <a:buAutoNum type="arabicPeriod"/>
            </a:pPr>
            <a:r>
              <a:rPr b="0" lang="en-US" sz="1500">
                <a:latin typeface="Times New Roman"/>
                <a:ea typeface="Times New Roman"/>
                <a:cs typeface="Times New Roman"/>
                <a:sym typeface="Times New Roman"/>
              </a:rPr>
              <a:t>There is a potential risk of a portable battery catching fire at any stage of our charging process. Batteries can sometimes be inherently chemically unstable in the right conditions.</a:t>
            </a:r>
            <a:endParaRPr b="0" sz="1500">
              <a:latin typeface="Times New Roman"/>
              <a:ea typeface="Times New Roman"/>
              <a:cs typeface="Times New Roman"/>
              <a:sym typeface="Times New Roman"/>
            </a:endParaRPr>
          </a:p>
          <a:p>
            <a:pPr indent="0" lvl="0" marL="0" rtl="0" algn="just">
              <a:spcBef>
                <a:spcPts val="600"/>
              </a:spcBef>
              <a:spcAft>
                <a:spcPts val="0"/>
              </a:spcAft>
              <a:buClr>
                <a:schemeClr val="dk1"/>
              </a:buClr>
              <a:buSzPts val="1100"/>
              <a:buFont typeface="Arial"/>
              <a:buNone/>
            </a:pPr>
            <a:r>
              <a:rPr b="0" lang="en-US" sz="1500">
                <a:latin typeface="Times New Roman"/>
                <a:ea typeface="Times New Roman"/>
                <a:cs typeface="Times New Roman"/>
                <a:sym typeface="Times New Roman"/>
              </a:rPr>
              <a:t> </a:t>
            </a:r>
            <a:endParaRPr b="0" sz="1500">
              <a:latin typeface="Times New Roman"/>
              <a:ea typeface="Times New Roman"/>
              <a:cs typeface="Times New Roman"/>
              <a:sym typeface="Times New Roman"/>
            </a:endParaRPr>
          </a:p>
          <a:p>
            <a:pPr indent="-311150" lvl="0" marL="457200" rtl="0" algn="just">
              <a:spcBef>
                <a:spcPts val="600"/>
              </a:spcBef>
              <a:spcAft>
                <a:spcPts val="0"/>
              </a:spcAft>
              <a:buSzPts val="1300"/>
              <a:buFont typeface="Times New Roman"/>
              <a:buAutoNum type="arabicPeriod"/>
            </a:pPr>
            <a:r>
              <a:rPr b="0" lang="en-US" sz="1500">
                <a:latin typeface="Times New Roman"/>
                <a:ea typeface="Times New Roman"/>
                <a:cs typeface="Times New Roman"/>
                <a:sym typeface="Times New Roman"/>
              </a:rPr>
              <a:t>Car manufacturers or another third party could develop a battery pack for consumers to leave in their car as a backup power source.</a:t>
            </a:r>
            <a:endParaRPr b="0" sz="1500">
              <a:latin typeface="Times New Roman"/>
              <a:ea typeface="Times New Roman"/>
              <a:cs typeface="Times New Roman"/>
              <a:sym typeface="Times New Roman"/>
            </a:endParaRPr>
          </a:p>
        </p:txBody>
      </p:sp>
      <p:sp>
        <p:nvSpPr>
          <p:cNvPr id="272" name="Google Shape;272;g31886ff87f8_2_8"/>
          <p:cNvSpPr txBox="1"/>
          <p:nvPr>
            <p:ph type="title"/>
          </p:nvPr>
        </p:nvSpPr>
        <p:spPr>
          <a:xfrm>
            <a:off x="609600" y="433746"/>
            <a:ext cx="10972800" cy="684900"/>
          </a:xfrm>
          <a:prstGeom prst="rect">
            <a:avLst/>
          </a:prstGeom>
        </p:spPr>
        <p:txBody>
          <a:bodyPr anchorCtr="0" anchor="t" bIns="45700" lIns="365750" spcFirstLastPara="1" rIns="365750" wrap="square" tIns="45700">
            <a:noAutofit/>
          </a:bodyPr>
          <a:lstStyle/>
          <a:p>
            <a:pPr indent="0" lvl="0" marL="0" rtl="0" algn="l">
              <a:lnSpc>
                <a:spcPct val="100000"/>
              </a:lnSpc>
              <a:spcBef>
                <a:spcPts val="0"/>
              </a:spcBef>
              <a:spcAft>
                <a:spcPts val="0"/>
              </a:spcAft>
              <a:buClr>
                <a:srgbClr val="90C226"/>
              </a:buClr>
              <a:buSzPts val="3600"/>
              <a:buFont typeface="Trebuchet MS"/>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19"/>
                  </a:ext>
                </a:extLst>
              </a:rPr>
              <a:t>Organizational and/or Business Risks and Issues</a:t>
            </a:r>
            <a:r>
              <a:rPr lang="en-US">
                <a:solidFill>
                  <a:schemeClr val="dk2"/>
                </a:solidFill>
                <a:latin typeface="Times New Roman"/>
                <a:ea typeface="Times New Roman"/>
                <a:cs typeface="Times New Roman"/>
                <a:sym typeface="Times New Roman"/>
              </a:rPr>
              <a:t>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g31886ff87f8_2_14"/>
          <p:cNvSpPr txBox="1"/>
          <p:nvPr>
            <p:ph idx="1" type="body"/>
          </p:nvPr>
        </p:nvSpPr>
        <p:spPr>
          <a:xfrm>
            <a:off x="429200" y="1198200"/>
            <a:ext cx="11476800" cy="2709000"/>
          </a:xfrm>
          <a:prstGeom prst="rect">
            <a:avLst/>
          </a:prstGeom>
        </p:spPr>
        <p:txBody>
          <a:bodyPr anchorCtr="0" anchor="t" bIns="45700" lIns="365750" spcFirstLastPara="1" rIns="365750" wrap="square" tIns="0">
            <a:noAutofit/>
          </a:bodyPr>
          <a:lstStyle/>
          <a:p>
            <a:pPr indent="-323850" lvl="0" marL="457200" rtl="0" algn="just">
              <a:spcBef>
                <a:spcPts val="600"/>
              </a:spcBef>
              <a:spcAft>
                <a:spcPts val="0"/>
              </a:spcAft>
              <a:buSzPts val="1500"/>
              <a:buFont typeface="Times New Roman"/>
              <a:buChar char="•"/>
            </a:pPr>
            <a:r>
              <a:rPr b="0" lang="en-US" sz="1500">
                <a:latin typeface="Times New Roman"/>
                <a:ea typeface="Times New Roman"/>
                <a:cs typeface="Times New Roman"/>
                <a:sym typeface="Times New Roman"/>
              </a:rPr>
              <a:t>A venture capitalist will be funding </a:t>
            </a:r>
            <a:r>
              <a:rPr b="0" lang="en-US" sz="1500">
                <a:latin typeface="Times New Roman"/>
                <a:ea typeface="Times New Roman"/>
                <a:cs typeface="Times New Roman"/>
                <a:sym typeface="Times New Roman"/>
              </a:rPr>
              <a:t>60%</a:t>
            </a:r>
            <a:r>
              <a:rPr b="0" lang="en-US" sz="1500">
                <a:latin typeface="Times New Roman"/>
                <a:ea typeface="Times New Roman"/>
                <a:cs typeface="Times New Roman"/>
                <a:sym typeface="Times New Roman"/>
              </a:rPr>
              <a:t> of the </a:t>
            </a:r>
            <a:r>
              <a:rPr b="0" lang="en-US" sz="1500">
                <a:latin typeface="Times New Roman"/>
                <a:ea typeface="Times New Roman"/>
                <a:cs typeface="Times New Roman"/>
                <a:sym typeface="Times New Roman"/>
              </a:rPr>
              <a:t>start-up</a:t>
            </a:r>
            <a:r>
              <a:rPr b="0" lang="en-US" sz="1500">
                <a:latin typeface="Times New Roman"/>
                <a:ea typeface="Times New Roman"/>
                <a:cs typeface="Times New Roman"/>
                <a:sym typeface="Times New Roman"/>
              </a:rPr>
              <a:t> capital for Amp</a:t>
            </a:r>
            <a:r>
              <a:rPr b="0" lang="en-US" sz="1500">
                <a:latin typeface="Times New Roman"/>
                <a:ea typeface="Times New Roman"/>
                <a:cs typeface="Times New Roman"/>
                <a:sym typeface="Times New Roman"/>
              </a:rPr>
              <a:t>routes. </a:t>
            </a:r>
            <a:r>
              <a:rPr b="0" lang="en-US" sz="1500">
                <a:latin typeface="Times New Roman"/>
                <a:ea typeface="Times New Roman"/>
                <a:cs typeface="Times New Roman"/>
                <a:sym typeface="Times New Roman"/>
              </a:rPr>
              <a:t>The </a:t>
            </a:r>
            <a:r>
              <a:rPr b="0" lang="en-US" sz="1500">
                <a:latin typeface="Times New Roman"/>
                <a:ea typeface="Times New Roman"/>
                <a:cs typeface="Times New Roman"/>
                <a:sym typeface="Times New Roman"/>
              </a:rPr>
              <a:t>venture</a:t>
            </a:r>
            <a:r>
              <a:rPr b="0" lang="en-US" sz="1500">
                <a:latin typeface="Times New Roman"/>
                <a:ea typeface="Times New Roman"/>
                <a:cs typeface="Times New Roman"/>
                <a:sym typeface="Times New Roman"/>
              </a:rPr>
              <a:t> capitalist will control 30</a:t>
            </a:r>
            <a:r>
              <a:rPr b="0" lang="en-US" sz="1500">
                <a:latin typeface="Times New Roman"/>
                <a:ea typeface="Times New Roman"/>
                <a:cs typeface="Times New Roman"/>
                <a:sym typeface="Times New Roman"/>
              </a:rPr>
              <a:t>%</a:t>
            </a:r>
            <a:r>
              <a:rPr b="0" lang="en-US" sz="1500">
                <a:latin typeface="Times New Roman"/>
                <a:ea typeface="Times New Roman"/>
                <a:cs typeface="Times New Roman"/>
                <a:sym typeface="Times New Roman"/>
              </a:rPr>
              <a:t> of the company for 10 years until they </a:t>
            </a:r>
            <a:r>
              <a:rPr b="0" lang="en-US" sz="1500">
                <a:latin typeface="Times New Roman"/>
                <a:ea typeface="Times New Roman"/>
                <a:cs typeface="Times New Roman"/>
                <a:sym typeface="Times New Roman"/>
              </a:rPr>
              <a:t>receive</a:t>
            </a:r>
            <a:r>
              <a:rPr b="0" lang="en-US" sz="1500">
                <a:latin typeface="Times New Roman"/>
                <a:ea typeface="Times New Roman"/>
                <a:cs typeface="Times New Roman"/>
                <a:sym typeface="Times New Roman"/>
              </a:rPr>
              <a:t> their initial investment.</a:t>
            </a:r>
            <a:endParaRPr b="0" sz="1500">
              <a:latin typeface="Times New Roman"/>
              <a:ea typeface="Times New Roman"/>
              <a:cs typeface="Times New Roman"/>
              <a:sym typeface="Times New Roman"/>
            </a:endParaRPr>
          </a:p>
          <a:p>
            <a:pPr indent="0" lvl="0" marL="457200" rtl="0" algn="just">
              <a:spcBef>
                <a:spcPts val="600"/>
              </a:spcBef>
              <a:spcAft>
                <a:spcPts val="0"/>
              </a:spcAft>
              <a:buNone/>
            </a:pPr>
            <a:r>
              <a:t/>
            </a:r>
            <a:endParaRPr b="0" sz="1500">
              <a:latin typeface="Times New Roman"/>
              <a:ea typeface="Times New Roman"/>
              <a:cs typeface="Times New Roman"/>
              <a:sym typeface="Times New Roman"/>
            </a:endParaRPr>
          </a:p>
          <a:p>
            <a:pPr indent="-323850" lvl="0" marL="457200" rtl="0" algn="just">
              <a:spcBef>
                <a:spcPts val="600"/>
              </a:spcBef>
              <a:spcAft>
                <a:spcPts val="0"/>
              </a:spcAft>
              <a:buSzPts val="1500"/>
              <a:buFont typeface="Times New Roman"/>
              <a:buChar char="•"/>
            </a:pPr>
            <a:r>
              <a:rPr b="0" lang="en-US" sz="1500">
                <a:latin typeface="Times New Roman"/>
                <a:ea typeface="Times New Roman"/>
                <a:cs typeface="Times New Roman"/>
                <a:sym typeface="Times New Roman"/>
              </a:rPr>
              <a:t>Bank of America will be funding 30% of the start-up capital for Amproutes at 5.25% interest for 15 years. </a:t>
            </a:r>
            <a:endParaRPr b="0" sz="1500">
              <a:latin typeface="Times New Roman"/>
              <a:ea typeface="Times New Roman"/>
              <a:cs typeface="Times New Roman"/>
              <a:sym typeface="Times New Roman"/>
            </a:endParaRPr>
          </a:p>
          <a:p>
            <a:pPr indent="0" lvl="0" marL="457200" rtl="0" algn="just">
              <a:spcBef>
                <a:spcPts val="600"/>
              </a:spcBef>
              <a:spcAft>
                <a:spcPts val="0"/>
              </a:spcAft>
              <a:buNone/>
            </a:pPr>
            <a:r>
              <a:t/>
            </a:r>
            <a:endParaRPr b="0" sz="1500">
              <a:latin typeface="Times New Roman"/>
              <a:ea typeface="Times New Roman"/>
              <a:cs typeface="Times New Roman"/>
              <a:sym typeface="Times New Roman"/>
            </a:endParaRPr>
          </a:p>
          <a:p>
            <a:pPr indent="-323850" lvl="0" marL="457200" rtl="0" algn="just">
              <a:spcBef>
                <a:spcPts val="600"/>
              </a:spcBef>
              <a:spcAft>
                <a:spcPts val="0"/>
              </a:spcAft>
              <a:buSzPts val="1500"/>
              <a:buFont typeface="Times New Roman"/>
              <a:buChar char="•"/>
            </a:pPr>
            <a:r>
              <a:rPr b="0" lang="en-US" sz="1500">
                <a:latin typeface="Times New Roman"/>
                <a:ea typeface="Times New Roman"/>
                <a:cs typeface="Times New Roman"/>
                <a:sym typeface="Times New Roman"/>
              </a:rPr>
              <a:t>Amproute’s CEO will be paying for 10% of the startup capital.  </a:t>
            </a:r>
            <a:endParaRPr b="0" sz="1500">
              <a:latin typeface="Times New Roman"/>
              <a:ea typeface="Times New Roman"/>
              <a:cs typeface="Times New Roman"/>
              <a:sym typeface="Times New Roman"/>
            </a:endParaRPr>
          </a:p>
        </p:txBody>
      </p:sp>
      <p:sp>
        <p:nvSpPr>
          <p:cNvPr id="279" name="Google Shape;279;g31886ff87f8_2_14"/>
          <p:cNvSpPr txBox="1"/>
          <p:nvPr>
            <p:ph type="title"/>
          </p:nvPr>
        </p:nvSpPr>
        <p:spPr>
          <a:xfrm>
            <a:off x="609600" y="452396"/>
            <a:ext cx="10972800" cy="684900"/>
          </a:xfrm>
          <a:prstGeom prst="rect">
            <a:avLst/>
          </a:prstGeom>
        </p:spPr>
        <p:txBody>
          <a:bodyPr anchorCtr="0" anchor="t" bIns="45700" lIns="365750" spcFirstLastPara="1" rIns="365750" wrap="square" tIns="45700">
            <a:noAutofit/>
          </a:bodyPr>
          <a:lstStyle/>
          <a:p>
            <a:pPr indent="0" lvl="0" marL="0" rtl="0" algn="l">
              <a:lnSpc>
                <a:spcPct val="100000"/>
              </a:lnSpc>
              <a:spcBef>
                <a:spcPts val="0"/>
              </a:spcBef>
              <a:spcAft>
                <a:spcPts val="0"/>
              </a:spcAft>
              <a:buClr>
                <a:schemeClr val="dk1"/>
              </a:buClr>
              <a:buSzPts val="1100"/>
              <a:buFont typeface="Arial"/>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20"/>
                  </a:ext>
                </a:extLst>
              </a:rPr>
              <a:t>Start Up Funding Plan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g31886ff87f8_1_230"/>
          <p:cNvSpPr txBox="1"/>
          <p:nvPr>
            <p:ph type="title"/>
          </p:nvPr>
        </p:nvSpPr>
        <p:spPr>
          <a:xfrm>
            <a:off x="74650" y="449700"/>
            <a:ext cx="2957700" cy="1537800"/>
          </a:xfrm>
          <a:prstGeom prst="rect">
            <a:avLst/>
          </a:prstGeom>
        </p:spPr>
        <p:txBody>
          <a:bodyPr anchorCtr="0" anchor="t" bIns="45700" lIns="365750" spcFirstLastPara="1" rIns="365750" wrap="square" tIns="45700">
            <a:noAutofit/>
          </a:bodyPr>
          <a:lstStyle/>
          <a:p>
            <a:pPr indent="0" lvl="0" marL="0" rtl="0" algn="l">
              <a:lnSpc>
                <a:spcPct val="100000"/>
              </a:lnSpc>
              <a:spcBef>
                <a:spcPts val="0"/>
              </a:spcBef>
              <a:spcAft>
                <a:spcPts val="0"/>
              </a:spcAft>
              <a:buClr>
                <a:srgbClr val="90C226"/>
              </a:buClr>
              <a:buSzPts val="3600"/>
              <a:buFont typeface="Trebuchet MS"/>
              <a:buNone/>
            </a:pPr>
            <a:r>
              <a:rPr lang="en-US" sz="3200">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21"/>
                  </a:ext>
                </a:extLst>
              </a:rPr>
              <a:t>Operational</a:t>
            </a:r>
            <a:endParaRPr sz="3200">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22"/>
                </a:ext>
              </a:extLst>
            </a:endParaRPr>
          </a:p>
          <a:p>
            <a:pPr indent="0" lvl="0" marL="0" rtl="0" algn="l">
              <a:lnSpc>
                <a:spcPct val="100000"/>
              </a:lnSpc>
              <a:spcBef>
                <a:spcPts val="0"/>
              </a:spcBef>
              <a:spcAft>
                <a:spcPts val="0"/>
              </a:spcAft>
              <a:buClr>
                <a:srgbClr val="90C226"/>
              </a:buClr>
              <a:buSzPts val="3600"/>
              <a:buFont typeface="Trebuchet MS"/>
              <a:buNone/>
            </a:pPr>
            <a:r>
              <a:rPr lang="en-US" sz="3200">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23"/>
                  </a:ext>
                </a:extLst>
              </a:rPr>
              <a:t>Plan</a:t>
            </a:r>
            <a:endParaRPr sz="2800"/>
          </a:p>
        </p:txBody>
      </p:sp>
      <p:pic>
        <p:nvPicPr>
          <p:cNvPr id="286" name="Google Shape;286;g31886ff87f8_1_230"/>
          <p:cNvPicPr preferRelativeResize="0"/>
          <p:nvPr/>
        </p:nvPicPr>
        <p:blipFill>
          <a:blip r:embed="rId3">
            <a:alphaModFix/>
          </a:blip>
          <a:stretch>
            <a:fillRect/>
          </a:stretch>
        </p:blipFill>
        <p:spPr>
          <a:xfrm>
            <a:off x="2631225" y="0"/>
            <a:ext cx="9454599" cy="68580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31886ff87f8_1_237"/>
          <p:cNvSpPr txBox="1"/>
          <p:nvPr>
            <p:ph type="title"/>
          </p:nvPr>
        </p:nvSpPr>
        <p:spPr>
          <a:xfrm>
            <a:off x="283050" y="433746"/>
            <a:ext cx="10972800" cy="684900"/>
          </a:xfrm>
          <a:prstGeom prst="rect">
            <a:avLst/>
          </a:prstGeom>
        </p:spPr>
        <p:txBody>
          <a:bodyPr anchorCtr="0" anchor="t" bIns="45700" lIns="365750" spcFirstLastPara="1" rIns="365750" wrap="square" tIns="45700">
            <a:noAutofit/>
          </a:bodyPr>
          <a:lstStyle/>
          <a:p>
            <a:pPr indent="0" lvl="0" marL="0" rtl="0" algn="l">
              <a:lnSpc>
                <a:spcPct val="100000"/>
              </a:lnSpc>
              <a:spcBef>
                <a:spcPts val="0"/>
              </a:spcBef>
              <a:spcAft>
                <a:spcPts val="0"/>
              </a:spcAft>
              <a:buClr>
                <a:srgbClr val="90C226"/>
              </a:buClr>
              <a:buSzPts val="3600"/>
              <a:buFont typeface="Trebuchet MS"/>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24"/>
                  </a:ext>
                </a:extLst>
              </a:rPr>
              <a:t>Conclusion</a:t>
            </a:r>
            <a:endParaRPr>
              <a:solidFill>
                <a:schemeClr val="dk2"/>
              </a:solidFill>
              <a:latin typeface="Times New Roman"/>
              <a:ea typeface="Times New Roman"/>
              <a:cs typeface="Times New Roman"/>
              <a:sym typeface="Times New Roman"/>
            </a:endParaRPr>
          </a:p>
        </p:txBody>
      </p:sp>
      <p:sp>
        <p:nvSpPr>
          <p:cNvPr id="293" name="Google Shape;293;g31886ff87f8_1_237"/>
          <p:cNvSpPr txBox="1"/>
          <p:nvPr/>
        </p:nvSpPr>
        <p:spPr>
          <a:xfrm>
            <a:off x="609600" y="1028700"/>
            <a:ext cx="10972800" cy="49149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US" sz="1500">
                <a:solidFill>
                  <a:schemeClr val="dk1"/>
                </a:solidFill>
                <a:latin typeface="Times New Roman"/>
                <a:ea typeface="Times New Roman"/>
                <a:cs typeface="Times New Roman"/>
                <a:sym typeface="Times New Roman"/>
              </a:rPr>
              <a:t>Amproutes</a:t>
            </a:r>
            <a:r>
              <a:rPr lang="en-US" sz="1500">
                <a:solidFill>
                  <a:schemeClr val="dk1"/>
                </a:solidFill>
                <a:latin typeface="Times New Roman"/>
                <a:ea typeface="Times New Roman"/>
                <a:cs typeface="Times New Roman"/>
                <a:sym typeface="Times New Roman"/>
              </a:rPr>
              <a:t>:</a:t>
            </a:r>
            <a:endParaRPr sz="1500">
              <a:solidFill>
                <a:schemeClr val="dk1"/>
              </a:solidFill>
              <a:latin typeface="Times New Roman"/>
              <a:ea typeface="Times New Roman"/>
              <a:cs typeface="Times New Roman"/>
              <a:sym typeface="Times New Roman"/>
            </a:endParaRPr>
          </a:p>
          <a:p>
            <a:pPr indent="-342900" lvl="0" marL="457200" rtl="0" algn="just">
              <a:spcBef>
                <a:spcPts val="0"/>
              </a:spcBef>
              <a:spcAft>
                <a:spcPts val="0"/>
              </a:spcAft>
              <a:buClr>
                <a:schemeClr val="dk1"/>
              </a:buClr>
              <a:buSzPts val="1800"/>
              <a:buChar char="●"/>
            </a:pPr>
            <a:r>
              <a:rPr lang="en-US" sz="1500">
                <a:solidFill>
                  <a:schemeClr val="dk1"/>
                </a:solidFill>
                <a:latin typeface="Times New Roman"/>
                <a:ea typeface="Times New Roman"/>
                <a:cs typeface="Times New Roman"/>
                <a:sym typeface="Times New Roman"/>
              </a:rPr>
              <a:t>Roadside </a:t>
            </a:r>
            <a:r>
              <a:rPr lang="en-US" sz="1500">
                <a:solidFill>
                  <a:schemeClr val="dk1"/>
                </a:solidFill>
                <a:latin typeface="Times New Roman"/>
                <a:ea typeface="Times New Roman"/>
                <a:cs typeface="Times New Roman"/>
                <a:sym typeface="Times New Roman"/>
              </a:rPr>
              <a:t>assistance</a:t>
            </a:r>
            <a:r>
              <a:rPr lang="en-US" sz="1500">
                <a:solidFill>
                  <a:schemeClr val="dk1"/>
                </a:solidFill>
                <a:latin typeface="Times New Roman"/>
                <a:ea typeface="Times New Roman"/>
                <a:cs typeface="Times New Roman"/>
                <a:sym typeface="Times New Roman"/>
              </a:rPr>
              <a:t> company for electric vehicles that are stranded with little to no charge.</a:t>
            </a:r>
            <a:endParaRPr sz="1500">
              <a:solidFill>
                <a:schemeClr val="dk1"/>
              </a:solidFill>
              <a:latin typeface="Times New Roman"/>
              <a:ea typeface="Times New Roman"/>
              <a:cs typeface="Times New Roman"/>
              <a:sym typeface="Times New Roman"/>
            </a:endParaRPr>
          </a:p>
          <a:p>
            <a:pPr indent="0" lvl="0" marL="457200" rtl="0" algn="just">
              <a:spcBef>
                <a:spcPts val="0"/>
              </a:spcBef>
              <a:spcAft>
                <a:spcPts val="0"/>
              </a:spcAft>
              <a:buNone/>
            </a:pPr>
            <a:r>
              <a:t/>
            </a:r>
            <a:endParaRPr sz="1500">
              <a:solidFill>
                <a:schemeClr val="dk1"/>
              </a:solidFill>
              <a:latin typeface="Times New Roman"/>
              <a:ea typeface="Times New Roman"/>
              <a:cs typeface="Times New Roman"/>
              <a:sym typeface="Times New Roman"/>
            </a:endParaRPr>
          </a:p>
          <a:p>
            <a:pPr indent="-342900" lvl="0" marL="457200" rtl="0" algn="just">
              <a:spcBef>
                <a:spcPts val="0"/>
              </a:spcBef>
              <a:spcAft>
                <a:spcPts val="0"/>
              </a:spcAft>
              <a:buClr>
                <a:schemeClr val="dk1"/>
              </a:buClr>
              <a:buSzPts val="1800"/>
              <a:buChar char="●"/>
            </a:pPr>
            <a:r>
              <a:rPr lang="en-US" sz="1500">
                <a:solidFill>
                  <a:schemeClr val="dk1"/>
                </a:solidFill>
                <a:latin typeface="Times New Roman"/>
                <a:ea typeface="Times New Roman"/>
                <a:cs typeface="Times New Roman"/>
                <a:sym typeface="Times New Roman"/>
              </a:rPr>
              <a:t>We will partner with rideshare companies like Uber, Lyft, and Grub Hub to leverage their driver networks to deliver a battery pack to our customers. This partnership will allow for short wait times, unlike services like AAA.</a:t>
            </a:r>
            <a:endParaRPr sz="1500">
              <a:solidFill>
                <a:schemeClr val="dk1"/>
              </a:solidFill>
              <a:latin typeface="Times New Roman"/>
              <a:ea typeface="Times New Roman"/>
              <a:cs typeface="Times New Roman"/>
              <a:sym typeface="Times New Roman"/>
            </a:endParaRPr>
          </a:p>
          <a:p>
            <a:pPr indent="0" lvl="0" marL="457200" rtl="0" algn="just">
              <a:spcBef>
                <a:spcPts val="0"/>
              </a:spcBef>
              <a:spcAft>
                <a:spcPts val="0"/>
              </a:spcAft>
              <a:buNone/>
            </a:pPr>
            <a:r>
              <a:t/>
            </a:r>
            <a:endParaRPr sz="1500">
              <a:solidFill>
                <a:schemeClr val="dk1"/>
              </a:solidFill>
              <a:latin typeface="Times New Roman"/>
              <a:ea typeface="Times New Roman"/>
              <a:cs typeface="Times New Roman"/>
              <a:sym typeface="Times New Roman"/>
            </a:endParaRPr>
          </a:p>
          <a:p>
            <a:pPr indent="-342900" lvl="0" marL="457200" rtl="0" algn="just">
              <a:spcBef>
                <a:spcPts val="0"/>
              </a:spcBef>
              <a:spcAft>
                <a:spcPts val="0"/>
              </a:spcAft>
              <a:buClr>
                <a:schemeClr val="dk1"/>
              </a:buClr>
              <a:buSzPts val="1800"/>
              <a:buChar char="●"/>
            </a:pPr>
            <a:r>
              <a:rPr lang="en-US" sz="1500">
                <a:solidFill>
                  <a:schemeClr val="dk1"/>
                </a:solidFill>
                <a:latin typeface="Times New Roman"/>
                <a:ea typeface="Times New Roman"/>
                <a:cs typeface="Times New Roman"/>
                <a:sym typeface="Times New Roman"/>
              </a:rPr>
              <a:t>The service is easily accessible to the customer with our user-friendly interface of our website and mobile app.</a:t>
            </a:r>
            <a:endParaRPr sz="1500">
              <a:solidFill>
                <a:schemeClr val="dk1"/>
              </a:solidFill>
              <a:latin typeface="Times New Roman"/>
              <a:ea typeface="Times New Roman"/>
              <a:cs typeface="Times New Roman"/>
              <a:sym typeface="Times New Roman"/>
            </a:endParaRPr>
          </a:p>
          <a:p>
            <a:pPr indent="0" lvl="0" marL="457200" rtl="0" algn="just">
              <a:spcBef>
                <a:spcPts val="0"/>
              </a:spcBef>
              <a:spcAft>
                <a:spcPts val="0"/>
              </a:spcAft>
              <a:buNone/>
            </a:pPr>
            <a:r>
              <a:t/>
            </a:r>
            <a:endParaRPr sz="1500">
              <a:solidFill>
                <a:schemeClr val="dk1"/>
              </a:solidFill>
              <a:latin typeface="Times New Roman"/>
              <a:ea typeface="Times New Roman"/>
              <a:cs typeface="Times New Roman"/>
              <a:sym typeface="Times New Roman"/>
            </a:endParaRPr>
          </a:p>
          <a:p>
            <a:pPr indent="-342900" lvl="0" marL="457200" rtl="0" algn="just">
              <a:spcBef>
                <a:spcPts val="0"/>
              </a:spcBef>
              <a:spcAft>
                <a:spcPts val="0"/>
              </a:spcAft>
              <a:buClr>
                <a:schemeClr val="dk1"/>
              </a:buClr>
              <a:buSzPts val="1800"/>
              <a:buChar char="●"/>
            </a:pPr>
            <a:r>
              <a:rPr lang="en-US" sz="1500">
                <a:solidFill>
                  <a:schemeClr val="dk1"/>
                </a:solidFill>
                <a:latin typeface="Times New Roman"/>
                <a:ea typeface="Times New Roman"/>
                <a:cs typeface="Times New Roman"/>
                <a:sym typeface="Times New Roman"/>
              </a:rPr>
              <a:t>Currently based in California, with the largest EV market with over a million EV’s on the road, but plan on expanding to the growing markets of New York, Massachusetts, and nationwide</a:t>
            </a:r>
            <a:r>
              <a:rPr lang="en-US" sz="1800">
                <a:solidFill>
                  <a:schemeClr val="dk1"/>
                </a:solidFill>
              </a:rPr>
              <a:t>.</a:t>
            </a:r>
            <a:endParaRPr sz="1800">
              <a:solidFill>
                <a:schemeClr val="dk1"/>
              </a:solidFill>
            </a:endParaRPr>
          </a:p>
          <a:p>
            <a:pPr indent="0" lvl="0" marL="0" rtl="0" algn="just">
              <a:spcBef>
                <a:spcPts val="0"/>
              </a:spcBef>
              <a:spcAft>
                <a:spcPts val="0"/>
              </a:spcAft>
              <a:buNone/>
            </a:pPr>
            <a:r>
              <a:t/>
            </a:r>
            <a:endParaRPr sz="1800">
              <a:solidFill>
                <a:schemeClr val="dk1"/>
              </a:solidFill>
            </a:endParaRPr>
          </a:p>
          <a:p>
            <a:pPr indent="0" lvl="0" marL="0" rtl="0" algn="just">
              <a:spcBef>
                <a:spcPts val="0"/>
              </a:spcBef>
              <a:spcAft>
                <a:spcPts val="0"/>
              </a:spcAft>
              <a:buNone/>
            </a:pPr>
            <a:r>
              <a:rPr b="1" lang="en-US" sz="1500">
                <a:solidFill>
                  <a:schemeClr val="dk1"/>
                </a:solidFill>
                <a:latin typeface="Times New Roman"/>
                <a:ea typeface="Times New Roman"/>
                <a:cs typeface="Times New Roman"/>
                <a:sym typeface="Times New Roman"/>
              </a:rPr>
              <a:t>Future Plans:</a:t>
            </a:r>
            <a:endParaRPr b="1" sz="1500">
              <a:solidFill>
                <a:schemeClr val="dk1"/>
              </a:solidFill>
              <a:latin typeface="Times New Roman"/>
              <a:ea typeface="Times New Roman"/>
              <a:cs typeface="Times New Roman"/>
              <a:sym typeface="Times New Roman"/>
            </a:endParaRPr>
          </a:p>
          <a:p>
            <a:pPr indent="-323850" lvl="0" marL="457200" rtl="0" algn="l">
              <a:lnSpc>
                <a:spcPct val="115000"/>
              </a:lnSpc>
              <a:spcBef>
                <a:spcPts val="1200"/>
              </a:spcBef>
              <a:spcAft>
                <a:spcPts val="0"/>
              </a:spcAft>
              <a:buClr>
                <a:schemeClr val="dk1"/>
              </a:buClr>
              <a:buSzPts val="1500"/>
              <a:buFont typeface="Times New Roman"/>
              <a:buChar char="●"/>
            </a:pPr>
            <a:r>
              <a:rPr lang="en-US" sz="1500">
                <a:solidFill>
                  <a:schemeClr val="dk1"/>
                </a:solidFill>
                <a:latin typeface="Times New Roman"/>
                <a:ea typeface="Times New Roman"/>
                <a:cs typeface="Times New Roman"/>
                <a:sym typeface="Times New Roman"/>
              </a:rPr>
              <a:t>By achieving a $1.5M profit in Los Angeles by 2027, we will expand to lower Manhattan, aiming for $2.2M in sales before scaling across NYC by 2030.</a:t>
            </a:r>
            <a:endParaRPr sz="1500">
              <a:solidFill>
                <a:schemeClr val="dk1"/>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chemeClr val="dk1"/>
              </a:buClr>
              <a:buSzPts val="1500"/>
              <a:buFont typeface="Times New Roman"/>
              <a:buChar char="●"/>
            </a:pPr>
            <a:r>
              <a:rPr lang="en-US" sz="1500">
                <a:solidFill>
                  <a:schemeClr val="dk1"/>
                </a:solidFill>
                <a:latin typeface="Times New Roman"/>
                <a:ea typeface="Times New Roman"/>
                <a:cs typeface="Times New Roman"/>
                <a:sym typeface="Times New Roman"/>
              </a:rPr>
              <a:t>From there, we will target suburban areas around Los Angeles and NYC (2030–2032) and replicate this model in Boston, focusing on urban and suburban markets, with a goal of sustained growth through 2035.</a:t>
            </a:r>
            <a:endParaRPr sz="18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16"/>
          <p:cNvSpPr txBox="1"/>
          <p:nvPr>
            <p:ph type="title"/>
          </p:nvPr>
        </p:nvSpPr>
        <p:spPr>
          <a:xfrm>
            <a:off x="609600" y="1901141"/>
            <a:ext cx="10972800" cy="3342300"/>
          </a:xfrm>
          <a:prstGeom prst="rect">
            <a:avLst/>
          </a:prstGeom>
          <a:noFill/>
          <a:ln>
            <a:noFill/>
          </a:ln>
        </p:spPr>
        <p:txBody>
          <a:bodyPr anchorCtr="0" anchor="t" bIns="45700" lIns="365750" spcFirstLastPara="1" rIns="365750" wrap="square" tIns="45700">
            <a:noAutofit/>
          </a:bodyPr>
          <a:lstStyle/>
          <a:p>
            <a:pPr indent="0" lvl="0" marL="0" rtl="0" algn="ctr">
              <a:lnSpc>
                <a:spcPct val="100000"/>
              </a:lnSpc>
              <a:spcBef>
                <a:spcPts val="0"/>
              </a:spcBef>
              <a:spcAft>
                <a:spcPts val="0"/>
              </a:spcAft>
              <a:buClr>
                <a:schemeClr val="lt1"/>
              </a:buClr>
              <a:buSzPts val="6000"/>
              <a:buFont typeface="Arial"/>
              <a:buNone/>
            </a:pPr>
            <a:r>
              <a:rPr lang="en-US"/>
              <a:t>Questions?</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17"/>
          <p:cNvSpPr txBox="1"/>
          <p:nvPr>
            <p:ph type="title"/>
          </p:nvPr>
        </p:nvSpPr>
        <p:spPr>
          <a:xfrm>
            <a:off x="609600" y="2247900"/>
            <a:ext cx="10972800" cy="684769"/>
          </a:xfrm>
          <a:prstGeom prst="rect">
            <a:avLst/>
          </a:prstGeom>
          <a:noFill/>
          <a:ln>
            <a:noFill/>
          </a:ln>
        </p:spPr>
        <p:txBody>
          <a:bodyPr anchorCtr="0" anchor="ctr" bIns="45700" lIns="365750" spcFirstLastPara="1" rIns="365750" wrap="square" tIns="45700">
            <a:noAutofit/>
          </a:bodyPr>
          <a:lstStyle/>
          <a:p>
            <a:pPr indent="0" lvl="0" marL="0" rtl="0" algn="l">
              <a:lnSpc>
                <a:spcPct val="90000"/>
              </a:lnSpc>
              <a:spcBef>
                <a:spcPts val="0"/>
              </a:spcBef>
              <a:spcAft>
                <a:spcPts val="0"/>
              </a:spcAft>
              <a:buClr>
                <a:srgbClr val="861C33"/>
              </a:buClr>
              <a:buSzPts val="3400"/>
              <a:buFont typeface="Arial"/>
              <a:buNone/>
            </a:pPr>
            <a:r>
              <a:rPr lang="en-US" sz="5300">
                <a:solidFill>
                  <a:schemeClr val="lt1"/>
                </a:solidFill>
              </a:rPr>
              <a:t>Thank you!</a:t>
            </a:r>
            <a:endParaRPr sz="5300">
              <a:solidFill>
                <a:schemeClr val="lt1"/>
              </a:solidFil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3"/>
          <p:cNvSpPr txBox="1"/>
          <p:nvPr>
            <p:ph type="title"/>
          </p:nvPr>
        </p:nvSpPr>
        <p:spPr>
          <a:xfrm>
            <a:off x="370025" y="313933"/>
            <a:ext cx="10972800" cy="6180900"/>
          </a:xfrm>
          <a:prstGeom prst="rect">
            <a:avLst/>
          </a:prstGeom>
          <a:noFill/>
          <a:ln>
            <a:noFill/>
          </a:ln>
        </p:spPr>
        <p:txBody>
          <a:bodyPr anchorCtr="0" anchor="t" bIns="45700" lIns="365750" spcFirstLastPara="1" rIns="365750" wrap="square" tIns="45700">
            <a:noAutofit/>
          </a:bodyPr>
          <a:lstStyle/>
          <a:p>
            <a:pPr indent="0" lvl="0" marL="0" rtl="0" algn="l">
              <a:lnSpc>
                <a:spcPct val="100000"/>
              </a:lnSpc>
              <a:spcBef>
                <a:spcPts val="0"/>
              </a:spcBef>
              <a:spcAft>
                <a:spcPts val="0"/>
              </a:spcAft>
              <a:buClr>
                <a:schemeClr val="lt1"/>
              </a:buClr>
              <a:buSzPts val="6000"/>
              <a:buFont typeface="Arial"/>
              <a:buNone/>
            </a:pPr>
            <a:r>
              <a:rPr lang="en-US" sz="4000">
                <a:latin typeface="Times New Roman"/>
                <a:ea typeface="Times New Roman"/>
                <a:cs typeface="Times New Roman"/>
                <a:sym typeface="Times New Roman"/>
              </a:rPr>
              <a:t>Agenda</a:t>
            </a:r>
            <a:endParaRPr sz="4000">
              <a:latin typeface="Times New Roman"/>
              <a:ea typeface="Times New Roman"/>
              <a:cs typeface="Times New Roman"/>
              <a:sym typeface="Times New Roman"/>
            </a:endParaRPr>
          </a:p>
          <a:p>
            <a:pPr indent="0" lvl="0" marL="0" rtl="0" algn="l">
              <a:lnSpc>
                <a:spcPct val="100000"/>
              </a:lnSpc>
              <a:spcBef>
                <a:spcPts val="0"/>
              </a:spcBef>
              <a:spcAft>
                <a:spcPts val="0"/>
              </a:spcAft>
              <a:buSzPts val="6000"/>
              <a:buNone/>
            </a:pPr>
            <a:r>
              <a:t/>
            </a:r>
            <a:endParaRPr sz="2500">
              <a:solidFill>
                <a:srgbClr val="EFEFEF"/>
              </a:solidFill>
              <a:latin typeface="Times New Roman"/>
              <a:ea typeface="Times New Roman"/>
              <a:cs typeface="Times New Roman"/>
              <a:sym typeface="Times New Roman"/>
            </a:endParaRPr>
          </a:p>
          <a:p>
            <a:pPr indent="0" lvl="0" marL="457200" rtl="0" algn="l">
              <a:lnSpc>
                <a:spcPct val="100000"/>
              </a:lnSpc>
              <a:spcBef>
                <a:spcPts val="0"/>
              </a:spcBef>
              <a:spcAft>
                <a:spcPts val="0"/>
              </a:spcAft>
              <a:buSzPts val="6000"/>
              <a:buNone/>
            </a:pPr>
            <a:r>
              <a:rPr lang="en-US" sz="2400">
                <a:solidFill>
                  <a:srgbClr val="EFEFEF"/>
                </a:solidFill>
                <a:latin typeface="Times New Roman"/>
                <a:ea typeface="Times New Roman"/>
                <a:cs typeface="Times New Roman"/>
                <a:sym typeface="Times New Roman"/>
              </a:rPr>
              <a:t>Project Overview</a:t>
            </a:r>
            <a:br>
              <a:rPr lang="en-US" sz="2400">
                <a:solidFill>
                  <a:srgbClr val="EFEFEF"/>
                </a:solidFill>
                <a:latin typeface="Times New Roman"/>
                <a:ea typeface="Times New Roman"/>
                <a:cs typeface="Times New Roman"/>
                <a:sym typeface="Times New Roman"/>
              </a:rPr>
            </a:br>
            <a:br>
              <a:rPr lang="en-US" sz="2400">
                <a:solidFill>
                  <a:srgbClr val="EFEFEF"/>
                </a:solidFill>
                <a:latin typeface="Times New Roman"/>
                <a:ea typeface="Times New Roman"/>
                <a:cs typeface="Times New Roman"/>
                <a:sym typeface="Times New Roman"/>
              </a:rPr>
            </a:br>
            <a:r>
              <a:rPr lang="en-US" sz="2400">
                <a:solidFill>
                  <a:srgbClr val="EFEFEF"/>
                </a:solidFill>
                <a:latin typeface="Times New Roman"/>
                <a:ea typeface="Times New Roman"/>
                <a:cs typeface="Times New Roman"/>
                <a:sym typeface="Times New Roman"/>
              </a:rPr>
              <a:t>Project Scope, Objective, Purpose</a:t>
            </a:r>
            <a:endParaRPr sz="2400">
              <a:solidFill>
                <a:srgbClr val="EFEFEF"/>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0"/>
              <a:buNone/>
            </a:pPr>
            <a:r>
              <a:t/>
            </a:r>
            <a:endParaRPr sz="2400">
              <a:solidFill>
                <a:srgbClr val="EFEFEF"/>
              </a:solidFill>
              <a:latin typeface="Times New Roman"/>
              <a:ea typeface="Times New Roman"/>
              <a:cs typeface="Times New Roman"/>
              <a:sym typeface="Times New Roman"/>
            </a:endParaRPr>
          </a:p>
          <a:p>
            <a:pPr indent="0" lvl="0" marL="457200" rtl="0" algn="l">
              <a:lnSpc>
                <a:spcPct val="100000"/>
              </a:lnSpc>
              <a:spcBef>
                <a:spcPts val="0"/>
              </a:spcBef>
              <a:spcAft>
                <a:spcPts val="0"/>
              </a:spcAft>
              <a:buSzPts val="6000"/>
              <a:buNone/>
            </a:pPr>
            <a:r>
              <a:rPr lang="en-US" sz="2400">
                <a:solidFill>
                  <a:srgbClr val="EFEFEF"/>
                </a:solidFill>
                <a:latin typeface="Times New Roman"/>
                <a:ea typeface="Times New Roman"/>
                <a:cs typeface="Times New Roman"/>
                <a:sym typeface="Times New Roman"/>
              </a:rPr>
              <a:t>Work Breakdown Structure </a:t>
            </a:r>
            <a:endParaRPr sz="2400">
              <a:solidFill>
                <a:srgbClr val="EFEFEF"/>
              </a:solidFill>
              <a:latin typeface="Times New Roman"/>
              <a:ea typeface="Times New Roman"/>
              <a:cs typeface="Times New Roman"/>
              <a:sym typeface="Times New Roman"/>
            </a:endParaRPr>
          </a:p>
          <a:p>
            <a:pPr indent="0" lvl="0" marL="457200" rtl="0" algn="l">
              <a:lnSpc>
                <a:spcPct val="100000"/>
              </a:lnSpc>
              <a:spcBef>
                <a:spcPts val="0"/>
              </a:spcBef>
              <a:spcAft>
                <a:spcPts val="0"/>
              </a:spcAft>
              <a:buSzPts val="6000"/>
              <a:buNone/>
            </a:pPr>
            <a:r>
              <a:t/>
            </a:r>
            <a:endParaRPr sz="2400">
              <a:solidFill>
                <a:srgbClr val="EFEFEF"/>
              </a:solidFill>
              <a:latin typeface="Times New Roman"/>
              <a:ea typeface="Times New Roman"/>
              <a:cs typeface="Times New Roman"/>
              <a:sym typeface="Times New Roman"/>
            </a:endParaRPr>
          </a:p>
          <a:p>
            <a:pPr indent="0" lvl="0" marL="457200" rtl="0" algn="l">
              <a:lnSpc>
                <a:spcPct val="100000"/>
              </a:lnSpc>
              <a:spcBef>
                <a:spcPts val="0"/>
              </a:spcBef>
              <a:spcAft>
                <a:spcPts val="0"/>
              </a:spcAft>
              <a:buSzPts val="6000"/>
              <a:buNone/>
            </a:pPr>
            <a:r>
              <a:rPr lang="en-US" sz="2400">
                <a:solidFill>
                  <a:srgbClr val="EFEFEF"/>
                </a:solidFill>
                <a:latin typeface="Times New Roman"/>
                <a:ea typeface="Times New Roman"/>
                <a:cs typeface="Times New Roman"/>
                <a:sym typeface="Times New Roman"/>
              </a:rPr>
              <a:t>Schedule Management</a:t>
            </a:r>
            <a:endParaRPr sz="2400">
              <a:solidFill>
                <a:srgbClr val="EFEFEF"/>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0"/>
              <a:buNone/>
            </a:pPr>
            <a:r>
              <a:t/>
            </a:r>
            <a:endParaRPr sz="2400">
              <a:solidFill>
                <a:srgbClr val="EFEFEF"/>
              </a:solidFill>
              <a:latin typeface="Times New Roman"/>
              <a:ea typeface="Times New Roman"/>
              <a:cs typeface="Times New Roman"/>
              <a:sym typeface="Times New Roman"/>
            </a:endParaRPr>
          </a:p>
          <a:p>
            <a:pPr indent="0" lvl="0" marL="457200" rtl="0" algn="l">
              <a:lnSpc>
                <a:spcPct val="100000"/>
              </a:lnSpc>
              <a:spcBef>
                <a:spcPts val="0"/>
              </a:spcBef>
              <a:spcAft>
                <a:spcPts val="0"/>
              </a:spcAft>
              <a:buSzPts val="6000"/>
              <a:buNone/>
            </a:pPr>
            <a:r>
              <a:rPr lang="en-US" sz="2400">
                <a:solidFill>
                  <a:srgbClr val="EFEFEF"/>
                </a:solidFill>
                <a:latin typeface="Times New Roman"/>
                <a:ea typeface="Times New Roman"/>
                <a:cs typeface="Times New Roman"/>
                <a:sym typeface="Times New Roman"/>
              </a:rPr>
              <a:t>Risk Management</a:t>
            </a:r>
            <a:endParaRPr sz="2400">
              <a:solidFill>
                <a:srgbClr val="EFEFEF"/>
              </a:solidFill>
              <a:latin typeface="Times New Roman"/>
              <a:ea typeface="Times New Roman"/>
              <a:cs typeface="Times New Roman"/>
              <a:sym typeface="Times New Roman"/>
            </a:endParaRPr>
          </a:p>
          <a:p>
            <a:pPr indent="0" lvl="0" marL="457200" rtl="0" algn="l">
              <a:lnSpc>
                <a:spcPct val="100000"/>
              </a:lnSpc>
              <a:spcBef>
                <a:spcPts val="0"/>
              </a:spcBef>
              <a:spcAft>
                <a:spcPts val="0"/>
              </a:spcAft>
              <a:buSzPts val="6000"/>
              <a:buNone/>
            </a:pPr>
            <a:r>
              <a:t/>
            </a:r>
            <a:endParaRPr sz="2400">
              <a:solidFill>
                <a:srgbClr val="EFEFEF"/>
              </a:solidFill>
              <a:latin typeface="Times New Roman"/>
              <a:ea typeface="Times New Roman"/>
              <a:cs typeface="Times New Roman"/>
              <a:sym typeface="Times New Roman"/>
            </a:endParaRPr>
          </a:p>
          <a:p>
            <a:pPr indent="0" lvl="0" marL="457200" rtl="0" algn="l">
              <a:lnSpc>
                <a:spcPct val="100000"/>
              </a:lnSpc>
              <a:spcBef>
                <a:spcPts val="0"/>
              </a:spcBef>
              <a:spcAft>
                <a:spcPts val="0"/>
              </a:spcAft>
              <a:buSzPts val="6000"/>
              <a:buNone/>
            </a:pPr>
            <a:r>
              <a:rPr lang="en-US" sz="2400">
                <a:solidFill>
                  <a:srgbClr val="EFEFEF"/>
                </a:solidFill>
                <a:latin typeface="Times New Roman"/>
                <a:ea typeface="Times New Roman"/>
                <a:cs typeface="Times New Roman"/>
                <a:sym typeface="Times New Roman"/>
              </a:rPr>
              <a:t>Cost Breakdown Structure</a:t>
            </a:r>
            <a:endParaRPr sz="2400">
              <a:solidFill>
                <a:srgbClr val="EFEFEF"/>
              </a:solidFill>
              <a:latin typeface="Times New Roman"/>
              <a:ea typeface="Times New Roman"/>
              <a:cs typeface="Times New Roman"/>
              <a:sym typeface="Times New Roman"/>
            </a:endParaRPr>
          </a:p>
          <a:p>
            <a:pPr indent="0" lvl="0" marL="457200" rtl="0" algn="l">
              <a:lnSpc>
                <a:spcPct val="100000"/>
              </a:lnSpc>
              <a:spcBef>
                <a:spcPts val="0"/>
              </a:spcBef>
              <a:spcAft>
                <a:spcPts val="0"/>
              </a:spcAft>
              <a:buSzPts val="6000"/>
              <a:buNone/>
            </a:pPr>
            <a:r>
              <a:t/>
            </a:r>
            <a:endParaRPr sz="2400">
              <a:solidFill>
                <a:srgbClr val="EFEFEF"/>
              </a:solidFill>
              <a:latin typeface="Times New Roman"/>
              <a:ea typeface="Times New Roman"/>
              <a:cs typeface="Times New Roman"/>
              <a:sym typeface="Times New Roman"/>
            </a:endParaRPr>
          </a:p>
          <a:p>
            <a:pPr indent="0" lvl="0" marL="457200" rtl="0" algn="l">
              <a:lnSpc>
                <a:spcPct val="100000"/>
              </a:lnSpc>
              <a:spcBef>
                <a:spcPts val="0"/>
              </a:spcBef>
              <a:spcAft>
                <a:spcPts val="0"/>
              </a:spcAft>
              <a:buSzPts val="6000"/>
              <a:buNone/>
            </a:pPr>
            <a:r>
              <a:rPr lang="en-US" sz="2400">
                <a:solidFill>
                  <a:srgbClr val="EFEFEF"/>
                </a:solidFill>
                <a:latin typeface="Times New Roman"/>
                <a:ea typeface="Times New Roman"/>
                <a:cs typeface="Times New Roman"/>
                <a:sym typeface="Times New Roman"/>
              </a:rPr>
              <a:t>Concluding Remarks</a:t>
            </a:r>
            <a:endParaRPr sz="2400">
              <a:solidFill>
                <a:srgbClr val="EFEFEF"/>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0"/>
              <a:buNone/>
            </a:pPr>
            <a:r>
              <a:t/>
            </a:r>
            <a:endParaRPr sz="25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5"/>
          <p:cNvSpPr txBox="1"/>
          <p:nvPr>
            <p:ph type="title"/>
          </p:nvPr>
        </p:nvSpPr>
        <p:spPr>
          <a:xfrm>
            <a:off x="152400" y="553121"/>
            <a:ext cx="10972800" cy="684900"/>
          </a:xfrm>
          <a:prstGeom prst="rect">
            <a:avLst/>
          </a:prstGeom>
          <a:noFill/>
          <a:ln>
            <a:noFill/>
          </a:ln>
        </p:spPr>
        <p:txBody>
          <a:bodyPr anchorCtr="0" anchor="t" bIns="45700" lIns="365750" spcFirstLastPara="1" rIns="365750" wrap="square" tIns="45700">
            <a:noAutofit/>
          </a:bodyPr>
          <a:lstStyle/>
          <a:p>
            <a:pPr indent="0" lvl="0" marL="0" rtl="0" algn="l">
              <a:lnSpc>
                <a:spcPct val="90000"/>
              </a:lnSpc>
              <a:spcBef>
                <a:spcPts val="0"/>
              </a:spcBef>
              <a:spcAft>
                <a:spcPts val="0"/>
              </a:spcAft>
              <a:buClr>
                <a:srgbClr val="862633"/>
              </a:buClr>
              <a:buSzPts val="3400"/>
              <a:buFont typeface="Arial"/>
              <a:buNone/>
            </a:pPr>
            <a:r>
              <a:rPr lang="en-US">
                <a:latin typeface="Times New Roman"/>
                <a:ea typeface="Times New Roman"/>
                <a:cs typeface="Times New Roman"/>
                <a:sym typeface="Times New Roman"/>
                <a:extLst>
                  <a:ext uri="http://customooxmlschemas.google.com/">
                    <go:slidesCustomData xmlns:go="http://customooxmlschemas.google.com/" textRoundtripDataId="0"/>
                  </a:ext>
                </a:extLst>
              </a:rPr>
              <a:t>Project Overview</a:t>
            </a:r>
            <a:endParaRPr>
              <a:latin typeface="Times New Roman"/>
              <a:ea typeface="Times New Roman"/>
              <a:cs typeface="Times New Roman"/>
              <a:sym typeface="Times New Roman"/>
            </a:endParaRPr>
          </a:p>
        </p:txBody>
      </p:sp>
      <p:sp>
        <p:nvSpPr>
          <p:cNvPr id="134" name="Google Shape;134;p5"/>
          <p:cNvSpPr txBox="1"/>
          <p:nvPr>
            <p:ph idx="1" type="body"/>
          </p:nvPr>
        </p:nvSpPr>
        <p:spPr>
          <a:xfrm>
            <a:off x="-43850" y="1211025"/>
            <a:ext cx="5878200" cy="4356000"/>
          </a:xfrm>
          <a:prstGeom prst="rect">
            <a:avLst/>
          </a:prstGeom>
          <a:noFill/>
          <a:ln>
            <a:noFill/>
          </a:ln>
        </p:spPr>
        <p:txBody>
          <a:bodyPr anchorCtr="0" anchor="t" bIns="45700" lIns="365750" spcFirstLastPara="1" rIns="365750" wrap="square" tIns="0">
            <a:noAutofit/>
          </a:bodyPr>
          <a:lstStyle/>
          <a:p>
            <a:pPr indent="-330200" lvl="0" marL="457200" rtl="0" algn="l">
              <a:spcBef>
                <a:spcPts val="0"/>
              </a:spcBef>
              <a:spcAft>
                <a:spcPts val="0"/>
              </a:spcAft>
              <a:buSzPts val="1600"/>
              <a:buFont typeface="Times New Roman"/>
              <a:buChar char="•"/>
            </a:pPr>
            <a:r>
              <a:rPr b="0" lang="en-US" sz="1600" u="sng">
                <a:solidFill>
                  <a:srgbClr val="3F3F3F"/>
                </a:solidFill>
                <a:latin typeface="Times New Roman"/>
                <a:ea typeface="Times New Roman"/>
                <a:cs typeface="Times New Roman"/>
                <a:sym typeface="Times New Roman"/>
              </a:rPr>
              <a:t>Project name</a:t>
            </a:r>
            <a:r>
              <a:rPr b="0" lang="en-US" sz="1600">
                <a:solidFill>
                  <a:srgbClr val="3F3F3F"/>
                </a:solidFill>
                <a:latin typeface="Times New Roman"/>
                <a:ea typeface="Times New Roman"/>
                <a:cs typeface="Times New Roman"/>
                <a:sym typeface="Times New Roman"/>
              </a:rPr>
              <a:t>: </a:t>
            </a:r>
            <a:r>
              <a:rPr b="0" lang="en-US" sz="1600">
                <a:solidFill>
                  <a:srgbClr val="3F3F3F"/>
                </a:solidFill>
                <a:latin typeface="Times New Roman"/>
                <a:ea typeface="Times New Roman"/>
                <a:cs typeface="Times New Roman"/>
                <a:sym typeface="Times New Roman"/>
              </a:rPr>
              <a:t>Amproutes                                                       </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u="sng">
                <a:solidFill>
                  <a:srgbClr val="3F3F3F"/>
                </a:solidFill>
                <a:latin typeface="Times New Roman"/>
                <a:ea typeface="Times New Roman"/>
                <a:cs typeface="Times New Roman"/>
                <a:sym typeface="Times New Roman"/>
              </a:rPr>
              <a:t>Target Clients</a:t>
            </a:r>
            <a:r>
              <a:rPr b="0" lang="en-US" sz="1600">
                <a:solidFill>
                  <a:srgbClr val="3F3F3F"/>
                </a:solidFill>
                <a:latin typeface="Times New Roman"/>
                <a:ea typeface="Times New Roman"/>
                <a:cs typeface="Times New Roman"/>
                <a:sym typeface="Times New Roman"/>
              </a:rPr>
              <a:t>: Electric Vehicle Drivers</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u="sng">
                <a:solidFill>
                  <a:srgbClr val="3F3F3F"/>
                </a:solidFill>
                <a:latin typeface="Times New Roman"/>
                <a:ea typeface="Times New Roman"/>
                <a:cs typeface="Times New Roman"/>
                <a:sym typeface="Times New Roman"/>
              </a:rPr>
              <a:t>Product Idea</a:t>
            </a:r>
            <a:r>
              <a:rPr b="0" lang="en-US" sz="1600">
                <a:solidFill>
                  <a:srgbClr val="3F3F3F"/>
                </a:solidFill>
                <a:latin typeface="Times New Roman"/>
                <a:ea typeface="Times New Roman"/>
                <a:cs typeface="Times New Roman"/>
                <a:sym typeface="Times New Roman"/>
              </a:rPr>
              <a:t>: Quick emergency electric battery charge.</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u="sng">
                <a:solidFill>
                  <a:srgbClr val="3F3F3F"/>
                </a:solidFill>
                <a:latin typeface="Times New Roman"/>
                <a:ea typeface="Times New Roman"/>
                <a:cs typeface="Times New Roman"/>
                <a:sym typeface="Times New Roman"/>
              </a:rPr>
              <a:t>Project Begin date</a:t>
            </a:r>
            <a:r>
              <a:rPr b="0" lang="en-US" sz="1600">
                <a:solidFill>
                  <a:srgbClr val="3F3F3F"/>
                </a:solidFill>
                <a:latin typeface="Times New Roman"/>
                <a:ea typeface="Times New Roman"/>
                <a:cs typeface="Times New Roman"/>
                <a:sym typeface="Times New Roman"/>
              </a:rPr>
              <a:t>: 3/1/2024</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u="sng">
                <a:solidFill>
                  <a:srgbClr val="3F3F3F"/>
                </a:solidFill>
                <a:latin typeface="Times New Roman"/>
                <a:ea typeface="Times New Roman"/>
                <a:cs typeface="Times New Roman"/>
                <a:sym typeface="Times New Roman"/>
              </a:rPr>
              <a:t>Project End Date</a:t>
            </a:r>
            <a:r>
              <a:rPr b="0" lang="en-US" sz="1600">
                <a:solidFill>
                  <a:srgbClr val="3F3F3F"/>
                </a:solidFill>
                <a:latin typeface="Times New Roman"/>
                <a:ea typeface="Times New Roman"/>
                <a:cs typeface="Times New Roman"/>
                <a:sym typeface="Times New Roman"/>
              </a:rPr>
              <a:t>: 12/23/2024</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u="sng">
                <a:solidFill>
                  <a:srgbClr val="3F3F3F"/>
                </a:solidFill>
                <a:latin typeface="Times New Roman"/>
                <a:ea typeface="Times New Roman"/>
                <a:cs typeface="Times New Roman"/>
                <a:sym typeface="Times New Roman"/>
              </a:rPr>
              <a:t>Project duration</a:t>
            </a:r>
            <a:r>
              <a:rPr b="0" lang="en-US" sz="1600">
                <a:solidFill>
                  <a:srgbClr val="3F3F3F"/>
                </a:solidFill>
                <a:latin typeface="Times New Roman"/>
                <a:ea typeface="Times New Roman"/>
                <a:cs typeface="Times New Roman"/>
                <a:sym typeface="Times New Roman"/>
              </a:rPr>
              <a:t>: 297 days</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u="sng">
                <a:solidFill>
                  <a:srgbClr val="3F3F3F"/>
                </a:solidFill>
                <a:latin typeface="Times New Roman"/>
                <a:ea typeface="Times New Roman"/>
                <a:cs typeface="Times New Roman"/>
                <a:sym typeface="Times New Roman"/>
              </a:rPr>
              <a:t>Total Budget</a:t>
            </a:r>
            <a:r>
              <a:rPr b="0" lang="en-US" sz="1600">
                <a:solidFill>
                  <a:srgbClr val="3F3F3F"/>
                </a:solidFill>
                <a:latin typeface="Times New Roman"/>
                <a:ea typeface="Times New Roman"/>
                <a:cs typeface="Times New Roman"/>
                <a:sym typeface="Times New Roman"/>
              </a:rPr>
              <a:t>: $1,215,035.00</a:t>
            </a:r>
            <a:endParaRPr b="0" sz="1600">
              <a:solidFill>
                <a:srgbClr val="3F3F3F"/>
              </a:solidFill>
              <a:latin typeface="Times New Roman"/>
              <a:ea typeface="Times New Roman"/>
              <a:cs typeface="Times New Roman"/>
              <a:sym typeface="Times New Roman"/>
            </a:endParaRPr>
          </a:p>
          <a:p>
            <a:pPr indent="0" lvl="0" marL="0" rtl="0" algn="l">
              <a:spcBef>
                <a:spcPts val="0"/>
              </a:spcBef>
              <a:spcAft>
                <a:spcPts val="0"/>
              </a:spcAft>
              <a:buNone/>
            </a:pPr>
            <a:r>
              <a:t/>
            </a:r>
            <a:endParaRPr b="0" sz="1600">
              <a:solidFill>
                <a:srgbClr val="3F3F3F"/>
              </a:solidFill>
              <a:latin typeface="Times New Roman"/>
              <a:ea typeface="Times New Roman"/>
              <a:cs typeface="Times New Roman"/>
              <a:sym typeface="Times New Roman"/>
            </a:endParaRPr>
          </a:p>
          <a:p>
            <a:pPr indent="0" lvl="0" marL="0" rtl="0" algn="l">
              <a:spcBef>
                <a:spcPts val="0"/>
              </a:spcBef>
              <a:spcAft>
                <a:spcPts val="0"/>
              </a:spcAft>
              <a:buNone/>
            </a:pPr>
            <a:r>
              <a:t/>
            </a:r>
            <a:endParaRPr b="0" sz="1600">
              <a:solidFill>
                <a:srgbClr val="3F3F3F"/>
              </a:solidFill>
              <a:latin typeface="Times New Roman"/>
              <a:ea typeface="Times New Roman"/>
              <a:cs typeface="Times New Roman"/>
              <a:sym typeface="Times New Roman"/>
            </a:endParaRPr>
          </a:p>
          <a:p>
            <a:pPr indent="0" lvl="0" marL="0" rtl="0" algn="l">
              <a:spcBef>
                <a:spcPts val="0"/>
              </a:spcBef>
              <a:spcAft>
                <a:spcPts val="0"/>
              </a:spcAft>
              <a:buNone/>
            </a:pPr>
            <a:r>
              <a:rPr b="0" lang="en-US" sz="1600" u="sng">
                <a:solidFill>
                  <a:srgbClr val="3F3F3F"/>
                </a:solidFill>
                <a:latin typeface="Times New Roman"/>
                <a:ea typeface="Times New Roman"/>
                <a:cs typeface="Times New Roman"/>
                <a:sym typeface="Times New Roman"/>
              </a:rPr>
              <a:t>Key milestones</a:t>
            </a:r>
            <a:r>
              <a:rPr b="0" lang="en-US" sz="1600">
                <a:solidFill>
                  <a:srgbClr val="3F3F3F"/>
                </a:solidFill>
                <a:latin typeface="Times New Roman"/>
                <a:ea typeface="Times New Roman"/>
                <a:cs typeface="Times New Roman"/>
                <a:sym typeface="Times New Roman"/>
              </a:rPr>
              <a:t>:</a:t>
            </a:r>
            <a:endParaRPr b="0" sz="1600">
              <a:solidFill>
                <a:srgbClr val="3F3F3F"/>
              </a:solidFill>
              <a:latin typeface="Times New Roman"/>
              <a:ea typeface="Times New Roman"/>
              <a:cs typeface="Times New Roman"/>
              <a:sym typeface="Times New Roman"/>
            </a:endParaRPr>
          </a:p>
          <a:p>
            <a:pPr indent="-330200" lvl="0" marL="914400" rtl="0" algn="l">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Develop partnerships with rideshare and battery companies by 5/15/2024</a:t>
            </a:r>
            <a:endParaRPr b="0" sz="1600">
              <a:solidFill>
                <a:srgbClr val="3F3F3F"/>
              </a:solidFill>
              <a:latin typeface="Times New Roman"/>
              <a:ea typeface="Times New Roman"/>
              <a:cs typeface="Times New Roman"/>
              <a:sym typeface="Times New Roman"/>
            </a:endParaRPr>
          </a:p>
          <a:p>
            <a:pPr indent="-330200" lvl="0" marL="914400" rtl="0" algn="l">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Develop mobile applications by 7/13/2024</a:t>
            </a:r>
            <a:endParaRPr b="0" sz="1600">
              <a:solidFill>
                <a:srgbClr val="3F3F3F"/>
              </a:solidFill>
              <a:latin typeface="Times New Roman"/>
              <a:ea typeface="Times New Roman"/>
              <a:cs typeface="Times New Roman"/>
              <a:sym typeface="Times New Roman"/>
            </a:endParaRPr>
          </a:p>
          <a:p>
            <a:pPr indent="-330200" lvl="0" marL="914400" rtl="0" algn="l">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Pilot testing by 11/25/2024</a:t>
            </a:r>
            <a:endParaRPr b="0" sz="1600">
              <a:solidFill>
                <a:srgbClr val="3F3F3F"/>
              </a:solidFill>
              <a:latin typeface="Times New Roman"/>
              <a:ea typeface="Times New Roman"/>
              <a:cs typeface="Times New Roman"/>
              <a:sym typeface="Times New Roman"/>
            </a:endParaRPr>
          </a:p>
          <a:p>
            <a:pPr indent="-330200" lvl="0" marL="914400" rtl="0" algn="l">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Full-scale launch by 12/9/2024</a:t>
            </a:r>
            <a:endParaRPr b="0" sz="1600">
              <a:solidFill>
                <a:srgbClr val="3F3F3F"/>
              </a:solidFill>
              <a:latin typeface="Times New Roman"/>
              <a:ea typeface="Times New Roman"/>
              <a:cs typeface="Times New Roman"/>
              <a:sym typeface="Times New Roman"/>
            </a:endParaRPr>
          </a:p>
        </p:txBody>
      </p:sp>
      <p:sp>
        <p:nvSpPr>
          <p:cNvPr id="135" name="Google Shape;135;p5"/>
          <p:cNvSpPr txBox="1"/>
          <p:nvPr>
            <p:ph idx="1" type="body"/>
          </p:nvPr>
        </p:nvSpPr>
        <p:spPr>
          <a:xfrm>
            <a:off x="5943600" y="1060500"/>
            <a:ext cx="5809800" cy="4356000"/>
          </a:xfrm>
          <a:prstGeom prst="rect">
            <a:avLst/>
          </a:prstGeom>
          <a:noFill/>
          <a:ln>
            <a:noFill/>
          </a:ln>
        </p:spPr>
        <p:txBody>
          <a:bodyPr anchorCtr="0" anchor="t" bIns="45700" lIns="365750" spcFirstLastPara="1" rIns="365750" wrap="square" tIns="0">
            <a:noAutofit/>
          </a:bodyPr>
          <a:lstStyle/>
          <a:p>
            <a:pPr indent="0" lvl="0" marL="0" rtl="0" algn="just">
              <a:spcBef>
                <a:spcPts val="1200"/>
              </a:spcBef>
              <a:spcAft>
                <a:spcPts val="0"/>
              </a:spcAft>
              <a:buNone/>
            </a:pPr>
            <a:r>
              <a:rPr b="0" lang="en-US" sz="1600" u="sng">
                <a:solidFill>
                  <a:srgbClr val="3F3F3F"/>
                </a:solidFill>
                <a:latin typeface="Times New Roman"/>
                <a:ea typeface="Times New Roman"/>
                <a:cs typeface="Times New Roman"/>
                <a:sym typeface="Times New Roman"/>
              </a:rPr>
              <a:t>Goals: </a:t>
            </a:r>
            <a:endParaRPr b="0" sz="1600" u="sng">
              <a:solidFill>
                <a:srgbClr val="3F3F3F"/>
              </a:solidFill>
              <a:latin typeface="Times New Roman"/>
              <a:ea typeface="Times New Roman"/>
              <a:cs typeface="Times New Roman"/>
              <a:sym typeface="Times New Roman"/>
            </a:endParaRPr>
          </a:p>
          <a:p>
            <a:pPr indent="-330200" lvl="0" marL="457200" rtl="0" algn="just">
              <a:spcBef>
                <a:spcPts val="120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Supply stranded drivers of electric vehicles with a battery charge if they are low on battery, are stranded due to heavy traffic or there are no charging stations close.</a:t>
            </a:r>
            <a:endParaRPr b="0" sz="1600">
              <a:solidFill>
                <a:srgbClr val="3F3F3F"/>
              </a:solidFill>
              <a:latin typeface="Times New Roman"/>
              <a:ea typeface="Times New Roman"/>
              <a:cs typeface="Times New Roman"/>
              <a:sym typeface="Times New Roman"/>
            </a:endParaRPr>
          </a:p>
          <a:p>
            <a:pPr indent="-330200" lvl="0" marL="457200" rtl="0" algn="just">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Provide a fast charging battery to get the customer up and running as safe and fast as possible. </a:t>
            </a:r>
            <a:endParaRPr b="0" sz="1600">
              <a:solidFill>
                <a:srgbClr val="3F3F3F"/>
              </a:solidFill>
              <a:latin typeface="Times New Roman"/>
              <a:ea typeface="Times New Roman"/>
              <a:cs typeface="Times New Roman"/>
              <a:sym typeface="Times New Roman"/>
            </a:endParaRPr>
          </a:p>
          <a:p>
            <a:pPr indent="-330200" lvl="0" marL="457200" rtl="0" algn="just">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Capitalize on the market for the residential market to become the best car battery charging company.</a:t>
            </a:r>
            <a:endParaRPr b="0" sz="1600">
              <a:solidFill>
                <a:srgbClr val="3F3F3F"/>
              </a:solidFill>
              <a:latin typeface="Times New Roman"/>
              <a:ea typeface="Times New Roman"/>
              <a:cs typeface="Times New Roman"/>
              <a:sym typeface="Times New Roman"/>
            </a:endParaRPr>
          </a:p>
          <a:p>
            <a:pPr indent="-330200" lvl="0" marL="457200" rtl="0" algn="just">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Increase sales 10% one year after our initial opening in 2025 and expand from California to New York in 2026.</a:t>
            </a:r>
            <a:endParaRPr b="0" sz="1600">
              <a:solidFill>
                <a:srgbClr val="3F3F3F"/>
              </a:solidFill>
              <a:latin typeface="Times New Roman"/>
              <a:ea typeface="Times New Roman"/>
              <a:cs typeface="Times New Roman"/>
              <a:sym typeface="Times New Roman"/>
            </a:endParaRPr>
          </a:p>
          <a:p>
            <a:pPr indent="-330200" lvl="0" marL="457200" rtl="0" algn="just">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Increase sales 10% year over year and expand from New York to Massachusetts in 2027. </a:t>
            </a:r>
            <a:endParaRPr b="0" sz="1600">
              <a:solidFill>
                <a:srgbClr val="3F3F3F"/>
              </a:solidFill>
              <a:latin typeface="Times New Roman"/>
              <a:ea typeface="Times New Roman"/>
              <a:cs typeface="Times New Roman"/>
              <a:sym typeface="Times New Roman"/>
            </a:endParaRPr>
          </a:p>
          <a:p>
            <a:pPr indent="0" lvl="0" marL="0" rtl="0" algn="just">
              <a:spcBef>
                <a:spcPts val="1200"/>
              </a:spcBef>
              <a:spcAft>
                <a:spcPts val="0"/>
              </a:spcAft>
              <a:buNone/>
            </a:pPr>
            <a:r>
              <a:rPr b="0" lang="en-US" sz="1600" u="sng">
                <a:solidFill>
                  <a:srgbClr val="3F3F3F"/>
                </a:solidFill>
                <a:latin typeface="Times New Roman"/>
                <a:ea typeface="Times New Roman"/>
                <a:cs typeface="Times New Roman"/>
                <a:sym typeface="Times New Roman"/>
              </a:rPr>
              <a:t>Purpose</a:t>
            </a:r>
            <a:r>
              <a:rPr b="0" lang="en-US" sz="1600">
                <a:solidFill>
                  <a:srgbClr val="3F3F3F"/>
                </a:solidFill>
                <a:latin typeface="Times New Roman"/>
                <a:ea typeface="Times New Roman"/>
                <a:cs typeface="Times New Roman"/>
                <a:sym typeface="Times New Roman"/>
              </a:rPr>
              <a:t>: Provide battery charging as roadside assistance in the Los Angeles area through Uber, Lyft, and Grub Hub networks.</a:t>
            </a:r>
            <a:endParaRPr b="0" sz="1600">
              <a:solidFill>
                <a:srgbClr val="3F3F3F"/>
              </a:solidFill>
              <a:latin typeface="Times New Roman"/>
              <a:ea typeface="Times New Roman"/>
              <a:cs typeface="Times New Roman"/>
              <a:sym typeface="Times New Roman"/>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3188db70c91_0_27"/>
          <p:cNvSpPr txBox="1"/>
          <p:nvPr>
            <p:ph idx="1" type="body"/>
          </p:nvPr>
        </p:nvSpPr>
        <p:spPr>
          <a:xfrm>
            <a:off x="0" y="1370025"/>
            <a:ext cx="7922100" cy="4470900"/>
          </a:xfrm>
          <a:prstGeom prst="rect">
            <a:avLst/>
          </a:prstGeom>
          <a:noFill/>
          <a:ln>
            <a:noFill/>
          </a:ln>
        </p:spPr>
        <p:txBody>
          <a:bodyPr anchorCtr="0" anchor="t" bIns="45700" lIns="365750" spcFirstLastPara="1" rIns="365750" wrap="square" tIns="0">
            <a:noAutofit/>
          </a:bodyPr>
          <a:lstStyle/>
          <a:p>
            <a:pPr indent="-330200" lvl="0" marL="457200" rtl="0" algn="just">
              <a:spcBef>
                <a:spcPts val="600"/>
              </a:spcBef>
              <a:spcAft>
                <a:spcPts val="0"/>
              </a:spcAft>
              <a:buSzPts val="1600"/>
              <a:buFont typeface="Times New Roman"/>
              <a:buChar char="•"/>
            </a:pPr>
            <a:r>
              <a:rPr b="0" lang="en-US" sz="1600">
                <a:latin typeface="Times New Roman"/>
                <a:ea typeface="Times New Roman"/>
                <a:cs typeface="Times New Roman"/>
                <a:sym typeface="Times New Roman"/>
              </a:rPr>
              <a:t>Amproutes is an innovative startup company providing portable electric vehicle batteries to customers whose electric vehicles are stranded and in need of a charge.</a:t>
            </a:r>
            <a:endParaRPr b="0" sz="1600">
              <a:latin typeface="Times New Roman"/>
              <a:ea typeface="Times New Roman"/>
              <a:cs typeface="Times New Roman"/>
              <a:sym typeface="Times New Roman"/>
            </a:endParaRPr>
          </a:p>
          <a:p>
            <a:pPr indent="0" lvl="0" marL="457200" rtl="0" algn="just">
              <a:spcBef>
                <a:spcPts val="60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600"/>
              </a:spcBef>
              <a:spcAft>
                <a:spcPts val="0"/>
              </a:spcAft>
              <a:buSzPts val="1600"/>
              <a:buFont typeface="Times New Roman"/>
              <a:buChar char="•"/>
            </a:pPr>
            <a:r>
              <a:rPr b="0" lang="en-US" sz="1600">
                <a:latin typeface="Times New Roman"/>
                <a:ea typeface="Times New Roman"/>
                <a:cs typeface="Times New Roman"/>
                <a:sym typeface="Times New Roman"/>
              </a:rPr>
              <a:t>Amproutes will partner with Panasonic to procure a fast charging and portable battery that can be carried internally in a Lyft, Uber, or GrubHub driver’s car and transferred to a paying customer.</a:t>
            </a:r>
            <a:endParaRPr b="0" sz="1600">
              <a:latin typeface="Times New Roman"/>
              <a:ea typeface="Times New Roman"/>
              <a:cs typeface="Times New Roman"/>
              <a:sym typeface="Times New Roman"/>
            </a:endParaRPr>
          </a:p>
          <a:p>
            <a:pPr indent="0" lvl="0" marL="457200" rtl="0" algn="just">
              <a:spcBef>
                <a:spcPts val="60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600"/>
              </a:spcBef>
              <a:spcAft>
                <a:spcPts val="0"/>
              </a:spcAft>
              <a:buSzPts val="1600"/>
              <a:buFont typeface="Times New Roman"/>
              <a:buChar char="•"/>
            </a:pPr>
            <a:r>
              <a:rPr b="0" lang="en-US" sz="1600">
                <a:latin typeface="Times New Roman"/>
                <a:ea typeface="Times New Roman"/>
                <a:cs typeface="Times New Roman"/>
                <a:sym typeface="Times New Roman"/>
              </a:rPr>
              <a:t>The battery is simplified so anyone mechanically inclined will be able to charge their vehicle if they are stranded and in need of a charge.</a:t>
            </a:r>
            <a:endParaRPr b="0" sz="1600">
              <a:latin typeface="Times New Roman"/>
              <a:ea typeface="Times New Roman"/>
              <a:cs typeface="Times New Roman"/>
              <a:sym typeface="Times New Roman"/>
            </a:endParaRPr>
          </a:p>
          <a:p>
            <a:pPr indent="0" lvl="0" marL="457200" rtl="0" algn="just">
              <a:spcBef>
                <a:spcPts val="600"/>
              </a:spcBef>
              <a:spcAft>
                <a:spcPts val="0"/>
              </a:spcAft>
              <a:buNone/>
            </a:pPr>
            <a:r>
              <a:t/>
            </a:r>
            <a:endParaRPr b="0" sz="1600">
              <a:latin typeface="Times New Roman"/>
              <a:ea typeface="Times New Roman"/>
              <a:cs typeface="Times New Roman"/>
              <a:sym typeface="Times New Roman"/>
            </a:endParaRPr>
          </a:p>
          <a:p>
            <a:pPr indent="-330200" lvl="0" marL="457200" rtl="0" algn="just">
              <a:spcBef>
                <a:spcPts val="600"/>
              </a:spcBef>
              <a:spcAft>
                <a:spcPts val="0"/>
              </a:spcAft>
              <a:buSzPts val="1600"/>
              <a:buFont typeface="Times New Roman"/>
              <a:buChar char="•"/>
            </a:pPr>
            <a:r>
              <a:rPr b="0" lang="en-US" sz="1600">
                <a:latin typeface="Times New Roman"/>
                <a:ea typeface="Times New Roman"/>
                <a:cs typeface="Times New Roman"/>
                <a:sym typeface="Times New Roman"/>
              </a:rPr>
              <a:t>Amproutes will concentrate in the greater Los </a:t>
            </a:r>
            <a:r>
              <a:rPr b="0" lang="en-US" sz="1600">
                <a:latin typeface="Times New Roman"/>
                <a:ea typeface="Times New Roman"/>
                <a:cs typeface="Times New Roman"/>
                <a:sym typeface="Times New Roman"/>
              </a:rPr>
              <a:t>Angeles,</a:t>
            </a:r>
            <a:r>
              <a:rPr b="0" lang="en-US" sz="1600">
                <a:latin typeface="Times New Roman"/>
                <a:ea typeface="Times New Roman"/>
                <a:cs typeface="Times New Roman"/>
                <a:sym typeface="Times New Roman"/>
              </a:rPr>
              <a:t> California</a:t>
            </a:r>
            <a:r>
              <a:rPr b="0" lang="en-US" sz="1600">
                <a:latin typeface="Times New Roman"/>
                <a:ea typeface="Times New Roman"/>
                <a:cs typeface="Times New Roman"/>
                <a:sym typeface="Times New Roman"/>
              </a:rPr>
              <a:t>, in urban, </a:t>
            </a:r>
            <a:r>
              <a:rPr b="0" lang="en-US" sz="1600">
                <a:latin typeface="Times New Roman"/>
                <a:ea typeface="Times New Roman"/>
                <a:cs typeface="Times New Roman"/>
                <a:sym typeface="Times New Roman"/>
              </a:rPr>
              <a:t>suburban, and</a:t>
            </a:r>
            <a:r>
              <a:rPr b="0" lang="en-US" sz="1600">
                <a:latin typeface="Times New Roman"/>
                <a:ea typeface="Times New Roman"/>
                <a:cs typeface="Times New Roman"/>
                <a:sym typeface="Times New Roman"/>
              </a:rPr>
              <a:t> rural areas and expand in the future.</a:t>
            </a:r>
            <a:endParaRPr b="0" sz="1600">
              <a:latin typeface="Times New Roman"/>
              <a:ea typeface="Times New Roman"/>
              <a:cs typeface="Times New Roman"/>
              <a:sym typeface="Times New Roman"/>
            </a:endParaRPr>
          </a:p>
        </p:txBody>
      </p:sp>
      <p:sp>
        <p:nvSpPr>
          <p:cNvPr id="142" name="Google Shape;142;g3188db70c91_0_27"/>
          <p:cNvSpPr txBox="1"/>
          <p:nvPr>
            <p:ph type="title"/>
          </p:nvPr>
        </p:nvSpPr>
        <p:spPr>
          <a:xfrm>
            <a:off x="152400" y="609096"/>
            <a:ext cx="10972800" cy="684900"/>
          </a:xfrm>
          <a:prstGeom prst="rect">
            <a:avLst/>
          </a:prstGeom>
          <a:noFill/>
          <a:ln>
            <a:noFill/>
          </a:ln>
        </p:spPr>
        <p:txBody>
          <a:bodyPr anchorCtr="0" anchor="t" bIns="45700" lIns="365750" spcFirstLastPara="1" rIns="365750" wrap="square" tIns="45700">
            <a:noAutofit/>
          </a:bodyPr>
          <a:lstStyle/>
          <a:p>
            <a:pPr indent="0" lvl="0" marL="0" rtl="0" algn="l">
              <a:lnSpc>
                <a:spcPct val="90000"/>
              </a:lnSpc>
              <a:spcBef>
                <a:spcPts val="0"/>
              </a:spcBef>
              <a:spcAft>
                <a:spcPts val="0"/>
              </a:spcAft>
              <a:buClr>
                <a:srgbClr val="862633"/>
              </a:buClr>
              <a:buSzPts val="3400"/>
              <a:buFont typeface="Arial"/>
              <a:buNone/>
            </a:pPr>
            <a:r>
              <a:rPr lang="en-US">
                <a:latin typeface="Times New Roman"/>
                <a:ea typeface="Times New Roman"/>
                <a:cs typeface="Times New Roman"/>
                <a:sym typeface="Times New Roman"/>
                <a:extLst>
                  <a:ext uri="http://customooxmlschemas.google.com/">
                    <go:slidesCustomData xmlns:go="http://customooxmlschemas.google.com/" textRoundtripDataId="1"/>
                  </a:ext>
                </a:extLst>
              </a:rPr>
              <a:t>Project Scope</a:t>
            </a:r>
            <a:endParaRPr>
              <a:latin typeface="Times New Roman"/>
              <a:ea typeface="Times New Roman"/>
              <a:cs typeface="Times New Roman"/>
              <a:sym typeface="Times New Roman"/>
            </a:endParaRPr>
          </a:p>
        </p:txBody>
      </p:sp>
      <p:pic>
        <p:nvPicPr>
          <p:cNvPr id="143" name="Google Shape;143;g3188db70c91_0_27"/>
          <p:cNvPicPr preferRelativeResize="0"/>
          <p:nvPr/>
        </p:nvPicPr>
        <p:blipFill rotWithShape="1">
          <a:blip r:embed="rId3">
            <a:alphaModFix amt="97000"/>
          </a:blip>
          <a:srcRect b="0" l="0" r="0" t="0"/>
          <a:stretch/>
        </p:blipFill>
        <p:spPr>
          <a:xfrm>
            <a:off x="7922100" y="1109175"/>
            <a:ext cx="4073949" cy="43815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g31867a81a27_3_6"/>
          <p:cNvSpPr txBox="1"/>
          <p:nvPr>
            <p:ph idx="1" type="body"/>
          </p:nvPr>
        </p:nvSpPr>
        <p:spPr>
          <a:xfrm>
            <a:off x="72450" y="1314450"/>
            <a:ext cx="12047100" cy="4229100"/>
          </a:xfrm>
          <a:prstGeom prst="rect">
            <a:avLst/>
          </a:prstGeom>
          <a:noFill/>
          <a:ln>
            <a:noFill/>
          </a:ln>
        </p:spPr>
        <p:txBody>
          <a:bodyPr anchorCtr="0" anchor="t" bIns="45700" lIns="365750" spcFirstLastPara="1" rIns="365750" wrap="square" tIns="0">
            <a:noAutofit/>
          </a:bodyPr>
          <a:lstStyle/>
          <a:p>
            <a:pPr indent="-330200" lvl="0" marL="457200" rtl="0" algn="just">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The customer will use Amproute’s mobile application or website to contact Amproute’s customer service representatives.</a:t>
            </a:r>
            <a:endParaRPr b="0" sz="1600">
              <a:solidFill>
                <a:srgbClr val="3F3F3F"/>
              </a:solidFill>
              <a:latin typeface="Times New Roman"/>
              <a:ea typeface="Times New Roman"/>
              <a:cs typeface="Times New Roman"/>
              <a:sym typeface="Times New Roman"/>
            </a:endParaRPr>
          </a:p>
          <a:p>
            <a:pPr indent="0" lvl="0" marL="914400" rtl="0" algn="just">
              <a:spcBef>
                <a:spcPts val="0"/>
              </a:spcBef>
              <a:spcAft>
                <a:spcPts val="0"/>
              </a:spcAft>
              <a:buNone/>
            </a:pPr>
            <a:r>
              <a:t/>
            </a:r>
            <a:endParaRPr b="0" sz="1600">
              <a:solidFill>
                <a:srgbClr val="3F3F3F"/>
              </a:solidFill>
              <a:latin typeface="Times New Roman"/>
              <a:ea typeface="Times New Roman"/>
              <a:cs typeface="Times New Roman"/>
              <a:sym typeface="Times New Roman"/>
            </a:endParaRPr>
          </a:p>
          <a:p>
            <a:pPr indent="-330200" lvl="0" marL="457200" rtl="0" algn="just">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The customer will pay Amproutes for a delivery charge of $45.00 and a portable battery pack usage fee of $80.00.</a:t>
            </a:r>
            <a:endParaRPr b="0" sz="1600">
              <a:solidFill>
                <a:srgbClr val="3F3F3F"/>
              </a:solidFill>
              <a:latin typeface="Times New Roman"/>
              <a:ea typeface="Times New Roman"/>
              <a:cs typeface="Times New Roman"/>
              <a:sym typeface="Times New Roman"/>
            </a:endParaRPr>
          </a:p>
          <a:p>
            <a:pPr indent="0" lvl="0" marL="914400" rtl="0" algn="just">
              <a:spcBef>
                <a:spcPts val="0"/>
              </a:spcBef>
              <a:spcAft>
                <a:spcPts val="0"/>
              </a:spcAft>
              <a:buNone/>
            </a:pPr>
            <a:r>
              <a:t/>
            </a:r>
            <a:endParaRPr b="0" sz="1600">
              <a:solidFill>
                <a:srgbClr val="3F3F3F"/>
              </a:solidFill>
              <a:latin typeface="Times New Roman"/>
              <a:ea typeface="Times New Roman"/>
              <a:cs typeface="Times New Roman"/>
              <a:sym typeface="Times New Roman"/>
            </a:endParaRPr>
          </a:p>
          <a:p>
            <a:pPr indent="-330200" lvl="0" marL="457200" rtl="0" algn="just">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When the customer pays Amproutes, Amproutes will connect with an Uber, Lyft, or </a:t>
            </a:r>
            <a:r>
              <a:rPr b="0" lang="en-US" sz="1600">
                <a:solidFill>
                  <a:srgbClr val="3F3F3F"/>
                </a:solidFill>
                <a:latin typeface="Times New Roman"/>
                <a:ea typeface="Times New Roman"/>
                <a:cs typeface="Times New Roman"/>
                <a:sym typeface="Times New Roman"/>
              </a:rPr>
              <a:t>Grubhub</a:t>
            </a:r>
            <a:r>
              <a:rPr b="0" lang="en-US" sz="1600">
                <a:solidFill>
                  <a:srgbClr val="3F3F3F"/>
                </a:solidFill>
                <a:latin typeface="Times New Roman"/>
                <a:ea typeface="Times New Roman"/>
                <a:cs typeface="Times New Roman"/>
                <a:sym typeface="Times New Roman"/>
              </a:rPr>
              <a:t> driver to pick up a battery pack from one of a few Amproute’s satellite locations and deliver a portable battery pack to the stranded driver.</a:t>
            </a:r>
            <a:endParaRPr b="0" sz="1600">
              <a:solidFill>
                <a:srgbClr val="3F3F3F"/>
              </a:solidFill>
              <a:latin typeface="Times New Roman"/>
              <a:ea typeface="Times New Roman"/>
              <a:cs typeface="Times New Roman"/>
              <a:sym typeface="Times New Roman"/>
            </a:endParaRPr>
          </a:p>
          <a:p>
            <a:pPr indent="0" lvl="0" marL="0" rtl="0" algn="just">
              <a:spcBef>
                <a:spcPts val="0"/>
              </a:spcBef>
              <a:spcAft>
                <a:spcPts val="0"/>
              </a:spcAft>
              <a:buNone/>
            </a:pPr>
            <a:r>
              <a:t/>
            </a:r>
            <a:endParaRPr b="0" sz="1600">
              <a:solidFill>
                <a:srgbClr val="3F3F3F"/>
              </a:solidFill>
              <a:latin typeface="Times New Roman"/>
              <a:ea typeface="Times New Roman"/>
              <a:cs typeface="Times New Roman"/>
              <a:sym typeface="Times New Roman"/>
            </a:endParaRPr>
          </a:p>
          <a:p>
            <a:pPr indent="-330200" lvl="0" marL="457200" rtl="0" algn="just">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The Stranded driver will charge the battery pack and recharge their vehicle in 10 minutes. </a:t>
            </a:r>
            <a:endParaRPr b="0" sz="1600">
              <a:solidFill>
                <a:srgbClr val="3F3F3F"/>
              </a:solidFill>
              <a:latin typeface="Times New Roman"/>
              <a:ea typeface="Times New Roman"/>
              <a:cs typeface="Times New Roman"/>
              <a:sym typeface="Times New Roman"/>
            </a:endParaRPr>
          </a:p>
          <a:p>
            <a:pPr indent="0" lvl="0" marL="0" rtl="0" algn="just">
              <a:spcBef>
                <a:spcPts val="0"/>
              </a:spcBef>
              <a:spcAft>
                <a:spcPts val="0"/>
              </a:spcAft>
              <a:buNone/>
            </a:pPr>
            <a:r>
              <a:t/>
            </a:r>
            <a:endParaRPr b="0" sz="1600">
              <a:solidFill>
                <a:srgbClr val="3F3F3F"/>
              </a:solidFill>
              <a:latin typeface="Times New Roman"/>
              <a:ea typeface="Times New Roman"/>
              <a:cs typeface="Times New Roman"/>
              <a:sym typeface="Times New Roman"/>
            </a:endParaRPr>
          </a:p>
          <a:p>
            <a:pPr indent="-330200" lvl="0" marL="457200" rtl="0" algn="just">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After a fast-charging battery pack fully charges the car, the customer will return the battery pack to the Uber, Lyft, or </a:t>
            </a:r>
            <a:r>
              <a:rPr b="0" lang="en-US" sz="1600">
                <a:solidFill>
                  <a:srgbClr val="3F3F3F"/>
                </a:solidFill>
                <a:latin typeface="Times New Roman"/>
                <a:ea typeface="Times New Roman"/>
                <a:cs typeface="Times New Roman"/>
                <a:sym typeface="Times New Roman"/>
              </a:rPr>
              <a:t>Grubhub</a:t>
            </a:r>
            <a:r>
              <a:rPr b="0" lang="en-US" sz="1600">
                <a:solidFill>
                  <a:srgbClr val="3F3F3F"/>
                </a:solidFill>
                <a:latin typeface="Times New Roman"/>
                <a:ea typeface="Times New Roman"/>
                <a:cs typeface="Times New Roman"/>
                <a:sym typeface="Times New Roman"/>
              </a:rPr>
              <a:t> driver. </a:t>
            </a:r>
            <a:endParaRPr b="0" sz="1600">
              <a:solidFill>
                <a:srgbClr val="3F3F3F"/>
              </a:solidFill>
              <a:latin typeface="Times New Roman"/>
              <a:ea typeface="Times New Roman"/>
              <a:cs typeface="Times New Roman"/>
              <a:sym typeface="Times New Roman"/>
            </a:endParaRPr>
          </a:p>
          <a:p>
            <a:pPr indent="0" lvl="0" marL="914400" rtl="0" algn="just">
              <a:spcBef>
                <a:spcPts val="0"/>
              </a:spcBef>
              <a:spcAft>
                <a:spcPts val="0"/>
              </a:spcAft>
              <a:buNone/>
            </a:pPr>
            <a:r>
              <a:t/>
            </a:r>
            <a:endParaRPr b="0" sz="1600">
              <a:solidFill>
                <a:srgbClr val="3F3F3F"/>
              </a:solidFill>
              <a:latin typeface="Times New Roman"/>
              <a:ea typeface="Times New Roman"/>
              <a:cs typeface="Times New Roman"/>
              <a:sym typeface="Times New Roman"/>
            </a:endParaRPr>
          </a:p>
          <a:p>
            <a:pPr indent="-330200" lvl="0" marL="457200" rtl="0" algn="just">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The Uber, Lyft, or </a:t>
            </a:r>
            <a:r>
              <a:rPr b="0" lang="en-US" sz="1600">
                <a:solidFill>
                  <a:srgbClr val="3F3F3F"/>
                </a:solidFill>
                <a:latin typeface="Times New Roman"/>
                <a:ea typeface="Times New Roman"/>
                <a:cs typeface="Times New Roman"/>
                <a:sym typeface="Times New Roman"/>
              </a:rPr>
              <a:t>Grubhub</a:t>
            </a:r>
            <a:r>
              <a:rPr b="0" lang="en-US" sz="1600">
                <a:solidFill>
                  <a:srgbClr val="3F3F3F"/>
                </a:solidFill>
                <a:latin typeface="Times New Roman"/>
                <a:ea typeface="Times New Roman"/>
                <a:cs typeface="Times New Roman"/>
                <a:sym typeface="Times New Roman"/>
              </a:rPr>
              <a:t> driver will then return the battery pack to Amproute’s </a:t>
            </a:r>
            <a:r>
              <a:rPr b="0" lang="en-US" sz="1600">
                <a:solidFill>
                  <a:srgbClr val="3F3F3F"/>
                </a:solidFill>
                <a:latin typeface="Times New Roman"/>
                <a:ea typeface="Times New Roman"/>
                <a:cs typeface="Times New Roman"/>
                <a:sym typeface="Times New Roman"/>
              </a:rPr>
              <a:t>satellite</a:t>
            </a:r>
            <a:r>
              <a:rPr b="0" lang="en-US" sz="1600">
                <a:solidFill>
                  <a:srgbClr val="3F3F3F"/>
                </a:solidFill>
                <a:latin typeface="Times New Roman"/>
                <a:ea typeface="Times New Roman"/>
                <a:cs typeface="Times New Roman"/>
                <a:sym typeface="Times New Roman"/>
              </a:rPr>
              <a:t> locations for servicing and charging.</a:t>
            </a:r>
            <a:endParaRPr b="0" sz="1600">
              <a:solidFill>
                <a:srgbClr val="3F3F3F"/>
              </a:solidFill>
              <a:latin typeface="Times New Roman"/>
              <a:ea typeface="Times New Roman"/>
              <a:cs typeface="Times New Roman"/>
              <a:sym typeface="Times New Roman"/>
            </a:endParaRPr>
          </a:p>
          <a:p>
            <a:pPr indent="0" lvl="0" marL="914400" rtl="0" algn="just">
              <a:spcBef>
                <a:spcPts val="0"/>
              </a:spcBef>
              <a:spcAft>
                <a:spcPts val="0"/>
              </a:spcAft>
              <a:buNone/>
            </a:pPr>
            <a:r>
              <a:t/>
            </a:r>
            <a:endParaRPr b="0" sz="1600">
              <a:solidFill>
                <a:srgbClr val="3F3F3F"/>
              </a:solidFill>
              <a:latin typeface="Times New Roman"/>
              <a:ea typeface="Times New Roman"/>
              <a:cs typeface="Times New Roman"/>
              <a:sym typeface="Times New Roman"/>
            </a:endParaRPr>
          </a:p>
          <a:p>
            <a:pPr indent="-330200" lvl="0" marL="457200" rtl="0" algn="just">
              <a:spcBef>
                <a:spcPts val="0"/>
              </a:spcBef>
              <a:spcAft>
                <a:spcPts val="0"/>
              </a:spcAft>
              <a:buClr>
                <a:srgbClr val="3F3F3F"/>
              </a:buClr>
              <a:buSzPts val="1600"/>
              <a:buFont typeface="Times New Roman"/>
              <a:buAutoNum type="arabicPeriod"/>
            </a:pPr>
            <a:r>
              <a:rPr b="0" lang="en-US" sz="1600">
                <a:solidFill>
                  <a:srgbClr val="3F3F3F"/>
                </a:solidFill>
                <a:latin typeface="Times New Roman"/>
                <a:ea typeface="Times New Roman"/>
                <a:cs typeface="Times New Roman"/>
                <a:sym typeface="Times New Roman"/>
              </a:rPr>
              <a:t>Amproutes will maintain and evaluate all batteries at their headquarters on an annual basis or if there are issues with the batteries. Satellite locations will be used for distribution and recharging the battery packs. </a:t>
            </a:r>
            <a:endParaRPr b="0" sz="1600">
              <a:solidFill>
                <a:srgbClr val="3F3F3F"/>
              </a:solidFill>
              <a:latin typeface="Times New Roman"/>
              <a:ea typeface="Times New Roman"/>
              <a:cs typeface="Times New Roman"/>
              <a:sym typeface="Times New Roman"/>
            </a:endParaRPr>
          </a:p>
        </p:txBody>
      </p:sp>
      <p:sp>
        <p:nvSpPr>
          <p:cNvPr id="150" name="Google Shape;150;g31867a81a27_3_6"/>
          <p:cNvSpPr txBox="1"/>
          <p:nvPr>
            <p:ph type="title"/>
          </p:nvPr>
        </p:nvSpPr>
        <p:spPr>
          <a:xfrm>
            <a:off x="152400" y="629546"/>
            <a:ext cx="10972800" cy="684900"/>
          </a:xfrm>
          <a:prstGeom prst="rect">
            <a:avLst/>
          </a:prstGeom>
          <a:noFill/>
          <a:ln>
            <a:noFill/>
          </a:ln>
        </p:spPr>
        <p:txBody>
          <a:bodyPr anchorCtr="0" anchor="t" bIns="45700" lIns="365750" spcFirstLastPara="1" rIns="365750" wrap="square" tIns="45700">
            <a:noAutofit/>
          </a:bodyPr>
          <a:lstStyle/>
          <a:p>
            <a:pPr indent="0" lvl="0" marL="0" rtl="0" algn="l">
              <a:lnSpc>
                <a:spcPct val="90000"/>
              </a:lnSpc>
              <a:spcBef>
                <a:spcPts val="0"/>
              </a:spcBef>
              <a:spcAft>
                <a:spcPts val="0"/>
              </a:spcAft>
              <a:buClr>
                <a:schemeClr val="dk2"/>
              </a:buClr>
              <a:buSzPts val="3400"/>
              <a:buFont typeface="Arial"/>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2"/>
                  </a:ext>
                </a:extLst>
              </a:rPr>
              <a:t>Project Objectives, How Amproutes works</a:t>
            </a:r>
            <a:endParaRPr>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31867a81a27_3_0"/>
          <p:cNvSpPr txBox="1"/>
          <p:nvPr>
            <p:ph idx="1" type="body"/>
          </p:nvPr>
        </p:nvSpPr>
        <p:spPr>
          <a:xfrm>
            <a:off x="0" y="1409700"/>
            <a:ext cx="11576400" cy="4038600"/>
          </a:xfrm>
          <a:prstGeom prst="rect">
            <a:avLst/>
          </a:prstGeom>
          <a:noFill/>
          <a:ln>
            <a:noFill/>
          </a:ln>
        </p:spPr>
        <p:txBody>
          <a:bodyPr anchorCtr="0" anchor="t" bIns="45700" lIns="365750" spcFirstLastPara="1" rIns="365750" wrap="square" tIns="0">
            <a:noAutofit/>
          </a:bodyPr>
          <a:lstStyle/>
          <a:p>
            <a:pPr indent="-330200" lvl="0" marL="457200" rtl="0" algn="l">
              <a:spcBef>
                <a:spcPts val="1200"/>
              </a:spcBef>
              <a:spcAft>
                <a:spcPts val="0"/>
              </a:spcAft>
              <a:buClr>
                <a:srgbClr val="3F3F3F"/>
              </a:buClr>
              <a:buSzPts val="1600"/>
              <a:buFont typeface="Times New Roman"/>
              <a:buChar char="•"/>
            </a:pPr>
            <a:r>
              <a:rPr b="0" lang="en-US" sz="1600">
                <a:solidFill>
                  <a:srgbClr val="3F3F3F"/>
                </a:solidFill>
                <a:latin typeface="Times New Roman"/>
                <a:ea typeface="Times New Roman"/>
                <a:cs typeface="Times New Roman"/>
                <a:sym typeface="Times New Roman"/>
              </a:rPr>
              <a:t>Amproutes services any electric vehicle. </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a:solidFill>
                  <a:srgbClr val="3F3F3F"/>
                </a:solidFill>
                <a:latin typeface="Times New Roman"/>
                <a:ea typeface="Times New Roman"/>
                <a:cs typeface="Times New Roman"/>
                <a:sym typeface="Times New Roman"/>
              </a:rPr>
              <a:t>Amproutes will recharge vehicles that are stranded if there is a power outage in a metropolitan area. Amproutes will have solar panels to generate power and save the power in batteries that can be used to charge the portable battery packs. </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a:solidFill>
                  <a:srgbClr val="3F3F3F"/>
                </a:solidFill>
                <a:latin typeface="Times New Roman"/>
                <a:ea typeface="Times New Roman"/>
                <a:cs typeface="Times New Roman"/>
                <a:sym typeface="Times New Roman"/>
              </a:rPr>
              <a:t>Amproutes is the only company that has portable battery chargers that can be delivered to average consumers. </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a:solidFill>
                  <a:srgbClr val="3F3F3F"/>
                </a:solidFill>
                <a:latin typeface="Times New Roman"/>
                <a:ea typeface="Times New Roman"/>
                <a:cs typeface="Times New Roman"/>
                <a:sym typeface="Times New Roman"/>
              </a:rPr>
              <a:t>Amproutes will recharge vehicles that run out of power if there are severe traffic delays due to accidents on major highways.</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a:solidFill>
                  <a:srgbClr val="3F3F3F"/>
                </a:solidFill>
                <a:latin typeface="Times New Roman"/>
                <a:ea typeface="Times New Roman"/>
                <a:cs typeface="Times New Roman"/>
                <a:sym typeface="Times New Roman"/>
              </a:rPr>
              <a:t>Amproutes can supply power to those in more rural locations if they are on vacation and drain their batteries if they are camping. </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a:solidFill>
                  <a:srgbClr val="3F3F3F"/>
                </a:solidFill>
                <a:latin typeface="Times New Roman"/>
                <a:ea typeface="Times New Roman"/>
                <a:cs typeface="Times New Roman"/>
                <a:sym typeface="Times New Roman"/>
              </a:rPr>
              <a:t>Amproutes will partner with all major electric car manufacturers who have the same battery adapter, including Tesla's own adapter.  </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a:solidFill>
                  <a:srgbClr val="3F3F3F"/>
                </a:solidFill>
                <a:latin typeface="Times New Roman"/>
                <a:ea typeface="Times New Roman"/>
                <a:cs typeface="Times New Roman"/>
                <a:sym typeface="Times New Roman"/>
              </a:rPr>
              <a:t>Amproutes batteries will charge an electric vehicle in 10–30 minutes. </a:t>
            </a:r>
            <a:endParaRPr b="0" sz="1600">
              <a:solidFill>
                <a:srgbClr val="3F3F3F"/>
              </a:solidFill>
              <a:latin typeface="Times New Roman"/>
              <a:ea typeface="Times New Roman"/>
              <a:cs typeface="Times New Roman"/>
              <a:sym typeface="Times New Roman"/>
            </a:endParaRPr>
          </a:p>
          <a:p>
            <a:pPr indent="-330200" lvl="0" marL="457200" rtl="0" algn="l">
              <a:spcBef>
                <a:spcPts val="0"/>
              </a:spcBef>
              <a:spcAft>
                <a:spcPts val="0"/>
              </a:spcAft>
              <a:buClr>
                <a:srgbClr val="3F3F3F"/>
              </a:buClr>
              <a:buSzPts val="1600"/>
              <a:buFont typeface="Times New Roman"/>
              <a:buChar char="•"/>
            </a:pPr>
            <a:r>
              <a:rPr b="0" lang="en-US" sz="1600">
                <a:solidFill>
                  <a:srgbClr val="3F3F3F"/>
                </a:solidFill>
                <a:latin typeface="Times New Roman"/>
                <a:ea typeface="Times New Roman"/>
                <a:cs typeface="Times New Roman"/>
                <a:sym typeface="Times New Roman"/>
              </a:rPr>
              <a:t>The battery packs are delivered quickly since they are delivered by Uber, Lyft, and </a:t>
            </a:r>
            <a:r>
              <a:rPr b="0" lang="en-US" sz="1600">
                <a:solidFill>
                  <a:srgbClr val="3F3F3F"/>
                </a:solidFill>
                <a:latin typeface="Times New Roman"/>
                <a:ea typeface="Times New Roman"/>
                <a:cs typeface="Times New Roman"/>
                <a:sym typeface="Times New Roman"/>
              </a:rPr>
              <a:t>Grubhub</a:t>
            </a:r>
            <a:r>
              <a:rPr b="0" lang="en-US" sz="1600">
                <a:solidFill>
                  <a:srgbClr val="3F3F3F"/>
                </a:solidFill>
                <a:latin typeface="Times New Roman"/>
                <a:ea typeface="Times New Roman"/>
                <a:cs typeface="Times New Roman"/>
                <a:sym typeface="Times New Roman"/>
              </a:rPr>
              <a:t> drivers who are constantly in route to their destinations.</a:t>
            </a:r>
            <a:endParaRPr b="0" sz="1600">
              <a:solidFill>
                <a:srgbClr val="3F3F3F"/>
              </a:solidFill>
              <a:latin typeface="Times New Roman"/>
              <a:ea typeface="Times New Roman"/>
              <a:cs typeface="Times New Roman"/>
              <a:sym typeface="Times New Roman"/>
            </a:endParaRPr>
          </a:p>
        </p:txBody>
      </p:sp>
      <p:sp>
        <p:nvSpPr>
          <p:cNvPr id="157" name="Google Shape;157;g31867a81a27_3_0"/>
          <p:cNvSpPr txBox="1"/>
          <p:nvPr>
            <p:ph type="title"/>
          </p:nvPr>
        </p:nvSpPr>
        <p:spPr>
          <a:xfrm>
            <a:off x="152400" y="686249"/>
            <a:ext cx="10972800" cy="591900"/>
          </a:xfrm>
          <a:prstGeom prst="rect">
            <a:avLst/>
          </a:prstGeom>
          <a:noFill/>
          <a:ln>
            <a:noFill/>
          </a:ln>
        </p:spPr>
        <p:txBody>
          <a:bodyPr anchorCtr="0" anchor="t" bIns="45700" lIns="365750" spcFirstLastPara="1" rIns="365750" wrap="square" tIns="45700">
            <a:noAutofit/>
          </a:bodyPr>
          <a:lstStyle/>
          <a:p>
            <a:pPr indent="0" lvl="0" marL="0" rtl="0" algn="l">
              <a:lnSpc>
                <a:spcPct val="90000"/>
              </a:lnSpc>
              <a:spcBef>
                <a:spcPts val="0"/>
              </a:spcBef>
              <a:spcAft>
                <a:spcPts val="0"/>
              </a:spcAft>
              <a:buSzPts val="3400"/>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3"/>
                  </a:ext>
                </a:extLst>
              </a:rPr>
              <a:t>Project </a:t>
            </a:r>
            <a:r>
              <a:rPr lang="en-US">
                <a:latin typeface="Times New Roman"/>
                <a:ea typeface="Times New Roman"/>
                <a:cs typeface="Times New Roman"/>
                <a:sym typeface="Times New Roman"/>
                <a:extLst>
                  <a:ext uri="http://customooxmlschemas.google.com/">
                    <go:slidesCustomData xmlns:go="http://customooxmlschemas.google.com/" textRoundtripDataId="4"/>
                  </a:ext>
                </a:extLst>
              </a:rPr>
              <a:t>Purpose</a:t>
            </a:r>
            <a:endParaRPr>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31886ff87f8_1_24"/>
          <p:cNvSpPr txBox="1"/>
          <p:nvPr>
            <p:ph idx="1" type="body"/>
          </p:nvPr>
        </p:nvSpPr>
        <p:spPr>
          <a:xfrm>
            <a:off x="276250" y="1600200"/>
            <a:ext cx="11128200" cy="2365200"/>
          </a:xfrm>
          <a:prstGeom prst="rect">
            <a:avLst/>
          </a:prstGeom>
          <a:noFill/>
          <a:ln>
            <a:noFill/>
          </a:ln>
        </p:spPr>
        <p:txBody>
          <a:bodyPr anchorCtr="0" anchor="t" bIns="45700" lIns="365750" spcFirstLastPara="1" rIns="365750" wrap="square" tIns="0">
            <a:noAutofit/>
          </a:bodyPr>
          <a:lstStyle/>
          <a:p>
            <a:pPr indent="-330200" lvl="0" marL="457200" rtl="0" algn="just">
              <a:spcBef>
                <a:spcPts val="1200"/>
              </a:spcBef>
              <a:spcAft>
                <a:spcPts val="0"/>
              </a:spcAft>
              <a:buClr>
                <a:srgbClr val="3F3F3F"/>
              </a:buClr>
              <a:buSzPts val="1600"/>
              <a:buFont typeface="Times New Roman"/>
              <a:buChar char="•"/>
            </a:pPr>
            <a:r>
              <a:rPr b="0" lang="en-US" sz="1600">
                <a:solidFill>
                  <a:srgbClr val="3F3F3F"/>
                </a:solidFill>
                <a:latin typeface="Times New Roman"/>
                <a:ea typeface="Times New Roman"/>
                <a:cs typeface="Times New Roman"/>
                <a:sym typeface="Times New Roman"/>
              </a:rPr>
              <a:t>Vision: Recharge the world's electric vehicles by being the best and most efficient fast-charge electric vehicle battery company, rescuing those in distress on the side of the road whose car batteries ran out of charge. </a:t>
            </a:r>
            <a:endParaRPr b="0" sz="1600">
              <a:solidFill>
                <a:srgbClr val="3F3F3F"/>
              </a:solidFill>
              <a:latin typeface="Times New Roman"/>
              <a:ea typeface="Times New Roman"/>
              <a:cs typeface="Times New Roman"/>
              <a:sym typeface="Times New Roman"/>
            </a:endParaRPr>
          </a:p>
          <a:p>
            <a:pPr indent="0" lvl="0" marL="457200" rtl="0" algn="just">
              <a:spcBef>
                <a:spcPts val="1200"/>
              </a:spcBef>
              <a:spcAft>
                <a:spcPts val="0"/>
              </a:spcAft>
              <a:buNone/>
            </a:pPr>
            <a:r>
              <a:t/>
            </a:r>
            <a:endParaRPr b="0" sz="1600">
              <a:solidFill>
                <a:srgbClr val="3F3F3F"/>
              </a:solidFill>
              <a:latin typeface="Times New Roman"/>
              <a:ea typeface="Times New Roman"/>
              <a:cs typeface="Times New Roman"/>
              <a:sym typeface="Times New Roman"/>
            </a:endParaRPr>
          </a:p>
          <a:p>
            <a:pPr indent="-330200" lvl="0" marL="457200" rtl="0" algn="just">
              <a:spcBef>
                <a:spcPts val="1200"/>
              </a:spcBef>
              <a:spcAft>
                <a:spcPts val="0"/>
              </a:spcAft>
              <a:buClr>
                <a:srgbClr val="3F3F3F"/>
              </a:buClr>
              <a:buSzPts val="1600"/>
              <a:buFont typeface="Times New Roman"/>
              <a:buChar char="•"/>
            </a:pPr>
            <a:r>
              <a:rPr b="0" lang="en-US" sz="1600">
                <a:solidFill>
                  <a:srgbClr val="3F3F3F"/>
                </a:solidFill>
                <a:latin typeface="Times New Roman"/>
                <a:ea typeface="Times New Roman"/>
                <a:cs typeface="Times New Roman"/>
                <a:sym typeface="Times New Roman"/>
              </a:rPr>
              <a:t>Mission: Amproutes serves the public by helping rescue stranded drivers of electric vehicles by quickly charging their electric vehicles. </a:t>
            </a:r>
            <a:endParaRPr b="0" sz="1600">
              <a:solidFill>
                <a:srgbClr val="3F3F3F"/>
              </a:solidFill>
              <a:latin typeface="Times New Roman"/>
              <a:ea typeface="Times New Roman"/>
              <a:cs typeface="Times New Roman"/>
              <a:sym typeface="Times New Roman"/>
            </a:endParaRPr>
          </a:p>
        </p:txBody>
      </p:sp>
      <p:sp>
        <p:nvSpPr>
          <p:cNvPr id="164" name="Google Shape;164;g31886ff87f8_1_24"/>
          <p:cNvSpPr txBox="1"/>
          <p:nvPr>
            <p:ph type="title"/>
          </p:nvPr>
        </p:nvSpPr>
        <p:spPr>
          <a:xfrm>
            <a:off x="394325" y="630271"/>
            <a:ext cx="10972800" cy="684900"/>
          </a:xfrm>
          <a:prstGeom prst="rect">
            <a:avLst/>
          </a:prstGeom>
          <a:noFill/>
          <a:ln>
            <a:noFill/>
          </a:ln>
        </p:spPr>
        <p:txBody>
          <a:bodyPr anchorCtr="0" anchor="t" bIns="45700" lIns="365750" spcFirstLastPara="1" rIns="365750" wrap="square" tIns="45700">
            <a:noAutofit/>
          </a:bodyPr>
          <a:lstStyle/>
          <a:p>
            <a:pPr indent="0" lvl="0" marL="0" rtl="0" algn="l">
              <a:spcBef>
                <a:spcPts val="0"/>
              </a:spcBef>
              <a:spcAft>
                <a:spcPts val="0"/>
              </a:spcAft>
              <a:buClr>
                <a:schemeClr val="dk1"/>
              </a:buClr>
              <a:buSzPts val="1100"/>
              <a:buFont typeface="Arial"/>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5"/>
                  </a:ext>
                </a:extLst>
              </a:rPr>
              <a:t>Vision and Mission</a:t>
            </a:r>
            <a:endParaRPr>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31886ff87f8_1_77"/>
          <p:cNvSpPr txBox="1"/>
          <p:nvPr>
            <p:ph idx="1" type="body"/>
          </p:nvPr>
        </p:nvSpPr>
        <p:spPr>
          <a:xfrm>
            <a:off x="235725" y="1028700"/>
            <a:ext cx="11306400" cy="4624800"/>
          </a:xfrm>
          <a:prstGeom prst="rect">
            <a:avLst/>
          </a:prstGeom>
          <a:noFill/>
          <a:ln>
            <a:noFill/>
          </a:ln>
        </p:spPr>
        <p:txBody>
          <a:bodyPr anchorCtr="0" anchor="t" bIns="45700" lIns="365750" spcFirstLastPara="1" rIns="365750" wrap="square" tIns="0">
            <a:noAutofit/>
          </a:bodyPr>
          <a:lstStyle/>
          <a:p>
            <a:pPr indent="-323850" lvl="0" marL="457200" rtl="0" algn="just">
              <a:spcBef>
                <a:spcPts val="0"/>
              </a:spcBef>
              <a:spcAft>
                <a:spcPts val="0"/>
              </a:spcAft>
              <a:buSzPts val="1500"/>
              <a:buFont typeface="Times New Roman"/>
              <a:buChar char="•"/>
            </a:pPr>
            <a:r>
              <a:rPr b="0" lang="en-US" sz="1500">
                <a:latin typeface="Times New Roman"/>
                <a:ea typeface="Times New Roman"/>
                <a:cs typeface="Times New Roman"/>
                <a:sym typeface="Times New Roman"/>
              </a:rPr>
              <a:t>Primary office onsite at Amproutes Headquarters, 3250 Glendale Blvd., Los Angeles, California.</a:t>
            </a:r>
            <a:endParaRPr b="0" sz="1500">
              <a:latin typeface="Times New Roman"/>
              <a:ea typeface="Times New Roman"/>
              <a:cs typeface="Times New Roman"/>
              <a:sym typeface="Times New Roman"/>
            </a:endParaRPr>
          </a:p>
          <a:p>
            <a:pPr indent="-323850" lvl="0" marL="457200" rtl="0" algn="just">
              <a:spcBef>
                <a:spcPts val="0"/>
              </a:spcBef>
              <a:spcAft>
                <a:spcPts val="0"/>
              </a:spcAft>
              <a:buSzPts val="1500"/>
              <a:buFont typeface="Times New Roman"/>
              <a:buChar char="•"/>
            </a:pPr>
            <a:r>
              <a:rPr b="0" lang="en-US" sz="1500">
                <a:latin typeface="Times New Roman"/>
                <a:ea typeface="Times New Roman"/>
                <a:cs typeface="Times New Roman"/>
                <a:sym typeface="Times New Roman"/>
              </a:rPr>
              <a:t>Satellite locations will be spread out within a few miles of each other in Los Angeles to create network locations so Uber, Lyft, and </a:t>
            </a:r>
            <a:r>
              <a:rPr b="0" lang="en-US" sz="1500">
                <a:latin typeface="Times New Roman"/>
                <a:ea typeface="Times New Roman"/>
                <a:cs typeface="Times New Roman"/>
                <a:sym typeface="Times New Roman"/>
              </a:rPr>
              <a:t>Grubhub</a:t>
            </a:r>
            <a:r>
              <a:rPr b="0" lang="en-US" sz="1500">
                <a:latin typeface="Times New Roman"/>
                <a:ea typeface="Times New Roman"/>
                <a:cs typeface="Times New Roman"/>
                <a:sym typeface="Times New Roman"/>
              </a:rPr>
              <a:t> drivers can pick up and drop off battery packs efficiently. It is going to be important to have this network so we can reach as many customers as possible. </a:t>
            </a:r>
            <a:endParaRPr b="0" sz="1500">
              <a:latin typeface="Times New Roman"/>
              <a:ea typeface="Times New Roman"/>
              <a:cs typeface="Times New Roman"/>
              <a:sym typeface="Times New Roman"/>
            </a:endParaRPr>
          </a:p>
          <a:p>
            <a:pPr indent="-323850" lvl="0" marL="457200" rtl="0" algn="just">
              <a:spcBef>
                <a:spcPts val="0"/>
              </a:spcBef>
              <a:spcAft>
                <a:spcPts val="0"/>
              </a:spcAft>
              <a:buSzPts val="1500"/>
              <a:buFont typeface="Times New Roman"/>
              <a:buChar char="•"/>
            </a:pPr>
            <a:r>
              <a:rPr b="0" lang="en-US" sz="1500">
                <a:latin typeface="Times New Roman"/>
                <a:ea typeface="Times New Roman"/>
                <a:cs typeface="Times New Roman"/>
                <a:sym typeface="Times New Roman"/>
              </a:rPr>
              <a:t>The company will focus operations in urban and suburban areas where there are more potential customers with electric vehicles. Urban and suburban areas have more electric vehicles and a larger customer base with the greatest profits. Our company will service other areas outside of metropolitan areas but have to charge greater delivery fees. </a:t>
            </a:r>
            <a:endParaRPr b="0" sz="1500">
              <a:latin typeface="Times New Roman"/>
              <a:ea typeface="Times New Roman"/>
              <a:cs typeface="Times New Roman"/>
              <a:sym typeface="Times New Roman"/>
            </a:endParaRPr>
          </a:p>
          <a:p>
            <a:pPr indent="-323850" lvl="0" marL="457200" rtl="0" algn="just">
              <a:spcBef>
                <a:spcPts val="0"/>
              </a:spcBef>
              <a:spcAft>
                <a:spcPts val="0"/>
              </a:spcAft>
              <a:buSzPts val="1500"/>
              <a:buFont typeface="Times New Roman"/>
              <a:buChar char="•"/>
            </a:pPr>
            <a:r>
              <a:rPr b="0" lang="en-US" sz="1500">
                <a:latin typeface="Times New Roman"/>
                <a:ea typeface="Times New Roman"/>
                <a:cs typeface="Times New Roman"/>
                <a:sym typeface="Times New Roman"/>
              </a:rPr>
              <a:t>New government regulations requiring electric vehicles in the coming years will require everyone to convert from gas to electric vehicles, which over the next 10 years will increase the pool of potential customers the business can acquire.</a:t>
            </a:r>
            <a:endParaRPr b="0" sz="1500">
              <a:latin typeface="Times New Roman"/>
              <a:ea typeface="Times New Roman"/>
              <a:cs typeface="Times New Roman"/>
              <a:sym typeface="Times New Roman"/>
            </a:endParaRPr>
          </a:p>
          <a:p>
            <a:pPr indent="0" lvl="0" marL="0" rtl="0" algn="just">
              <a:spcBef>
                <a:spcPts val="0"/>
              </a:spcBef>
              <a:spcAft>
                <a:spcPts val="0"/>
              </a:spcAft>
              <a:buNone/>
            </a:pPr>
            <a:r>
              <a:t/>
            </a:r>
            <a:endParaRPr b="0" sz="1500">
              <a:latin typeface="Times New Roman"/>
              <a:ea typeface="Times New Roman"/>
              <a:cs typeface="Times New Roman"/>
              <a:sym typeface="Times New Roman"/>
            </a:endParaRPr>
          </a:p>
          <a:p>
            <a:pPr indent="0" lvl="0" marL="0" rtl="0" algn="just">
              <a:spcBef>
                <a:spcPts val="0"/>
              </a:spcBef>
              <a:spcAft>
                <a:spcPts val="0"/>
              </a:spcAft>
              <a:buNone/>
            </a:pPr>
            <a:r>
              <a:rPr lang="en-US" sz="1500">
                <a:latin typeface="Times New Roman"/>
                <a:ea typeface="Times New Roman"/>
                <a:cs typeface="Times New Roman"/>
                <a:sym typeface="Times New Roman"/>
              </a:rPr>
              <a:t>Future Area Expansion</a:t>
            </a:r>
            <a:endParaRPr sz="1500">
              <a:latin typeface="Times New Roman"/>
              <a:ea typeface="Times New Roman"/>
              <a:cs typeface="Times New Roman"/>
              <a:sym typeface="Times New Roman"/>
            </a:endParaRPr>
          </a:p>
          <a:p>
            <a:pPr indent="-323850" lvl="1" marL="914400" rtl="0" algn="just">
              <a:spcBef>
                <a:spcPts val="0"/>
              </a:spcBef>
              <a:spcAft>
                <a:spcPts val="0"/>
              </a:spcAft>
              <a:buSzPts val="1500"/>
              <a:buFont typeface="Times New Roman"/>
              <a:buAutoNum type="alphaLcPeriod"/>
            </a:pPr>
            <a:r>
              <a:rPr b="0" lang="en-US" sz="1500">
                <a:latin typeface="Times New Roman"/>
                <a:ea typeface="Times New Roman"/>
                <a:cs typeface="Times New Roman"/>
                <a:sym typeface="Times New Roman"/>
              </a:rPr>
              <a:t>We will achieve a profit of $</a:t>
            </a:r>
            <a:r>
              <a:rPr lang="en-US" sz="1500">
                <a:latin typeface="Times New Roman"/>
                <a:ea typeface="Times New Roman"/>
                <a:cs typeface="Times New Roman"/>
                <a:sym typeface="Times New Roman"/>
              </a:rPr>
              <a:t>1.5</a:t>
            </a:r>
            <a:r>
              <a:rPr b="0" lang="en-US" sz="1500">
                <a:latin typeface="Times New Roman"/>
                <a:ea typeface="Times New Roman"/>
                <a:cs typeface="Times New Roman"/>
                <a:sym typeface="Times New Roman"/>
              </a:rPr>
              <a:t> million in </a:t>
            </a:r>
            <a:r>
              <a:rPr lang="en-US" sz="1500">
                <a:latin typeface="Times New Roman"/>
                <a:ea typeface="Times New Roman"/>
                <a:cs typeface="Times New Roman"/>
                <a:sym typeface="Times New Roman"/>
              </a:rPr>
              <a:t>Los Angeles, CA,</a:t>
            </a:r>
            <a:r>
              <a:rPr b="0" lang="en-US" sz="1500">
                <a:latin typeface="Times New Roman"/>
                <a:ea typeface="Times New Roman"/>
                <a:cs typeface="Times New Roman"/>
                <a:sym typeface="Times New Roman"/>
              </a:rPr>
              <a:t> within the first two years of operation from January 2025 to January 2027. </a:t>
            </a:r>
            <a:endParaRPr b="0" sz="1500">
              <a:latin typeface="Times New Roman"/>
              <a:ea typeface="Times New Roman"/>
              <a:cs typeface="Times New Roman"/>
              <a:sym typeface="Times New Roman"/>
            </a:endParaRPr>
          </a:p>
          <a:p>
            <a:pPr indent="-323850" lvl="1" marL="914400" rtl="0" algn="just">
              <a:spcBef>
                <a:spcPts val="0"/>
              </a:spcBef>
              <a:spcAft>
                <a:spcPts val="0"/>
              </a:spcAft>
              <a:buSzPts val="1500"/>
              <a:buFont typeface="Times New Roman"/>
              <a:buAutoNum type="alphaLcPeriod"/>
            </a:pPr>
            <a:r>
              <a:rPr b="0" lang="en-US" sz="1500">
                <a:latin typeface="Times New Roman"/>
                <a:ea typeface="Times New Roman"/>
                <a:cs typeface="Times New Roman"/>
                <a:sym typeface="Times New Roman"/>
              </a:rPr>
              <a:t>When we achieve a solid profit margin in </a:t>
            </a:r>
            <a:r>
              <a:rPr lang="en-US" sz="1500">
                <a:latin typeface="Times New Roman"/>
                <a:ea typeface="Times New Roman"/>
                <a:cs typeface="Times New Roman"/>
                <a:sym typeface="Times New Roman"/>
              </a:rPr>
              <a:t>Los Angeles</a:t>
            </a:r>
            <a:r>
              <a:rPr b="0" lang="en-US" sz="1500">
                <a:latin typeface="Times New Roman"/>
                <a:ea typeface="Times New Roman"/>
                <a:cs typeface="Times New Roman"/>
                <a:sym typeface="Times New Roman"/>
              </a:rPr>
              <a:t>, we are going to increase our company footprint to cover the lower Manhattan area, where there is a large density of potential customers. After achieving $</a:t>
            </a:r>
            <a:r>
              <a:rPr lang="en-US" sz="1500">
                <a:latin typeface="Times New Roman"/>
                <a:ea typeface="Times New Roman"/>
                <a:cs typeface="Times New Roman"/>
                <a:sym typeface="Times New Roman"/>
              </a:rPr>
              <a:t>2.2</a:t>
            </a:r>
            <a:r>
              <a:rPr b="0" lang="en-US" sz="1500">
                <a:latin typeface="Times New Roman"/>
                <a:ea typeface="Times New Roman"/>
                <a:cs typeface="Times New Roman"/>
                <a:sym typeface="Times New Roman"/>
              </a:rPr>
              <a:t> million in sales in the Manhattan area, we can spread our business through the rest of New York City from January 2027 to January 2030.  </a:t>
            </a:r>
            <a:endParaRPr b="0" sz="1500">
              <a:latin typeface="Times New Roman"/>
              <a:ea typeface="Times New Roman"/>
              <a:cs typeface="Times New Roman"/>
              <a:sym typeface="Times New Roman"/>
            </a:endParaRPr>
          </a:p>
          <a:p>
            <a:pPr indent="-323850" lvl="1" marL="914400" rtl="0" algn="just">
              <a:spcBef>
                <a:spcPts val="0"/>
              </a:spcBef>
              <a:spcAft>
                <a:spcPts val="0"/>
              </a:spcAft>
              <a:buSzPts val="1500"/>
              <a:buFont typeface="Times New Roman"/>
              <a:buAutoNum type="alphaLcPeriod"/>
            </a:pPr>
            <a:r>
              <a:rPr lang="en-US" sz="1500">
                <a:latin typeface="Times New Roman"/>
                <a:ea typeface="Times New Roman"/>
                <a:cs typeface="Times New Roman"/>
                <a:sym typeface="Times New Roman"/>
              </a:rPr>
              <a:t>We will increase</a:t>
            </a:r>
            <a:r>
              <a:rPr b="0" lang="en-US" sz="1500">
                <a:latin typeface="Times New Roman"/>
                <a:ea typeface="Times New Roman"/>
                <a:cs typeface="Times New Roman"/>
                <a:sym typeface="Times New Roman"/>
              </a:rPr>
              <a:t> our footprint through more suburban areas radiating from </a:t>
            </a:r>
            <a:r>
              <a:rPr lang="en-US" sz="1500">
                <a:latin typeface="Times New Roman"/>
                <a:ea typeface="Times New Roman"/>
                <a:cs typeface="Times New Roman"/>
                <a:sym typeface="Times New Roman"/>
              </a:rPr>
              <a:t>Los Angeles</a:t>
            </a:r>
            <a:r>
              <a:rPr b="0" lang="en-US" sz="1500">
                <a:latin typeface="Times New Roman"/>
                <a:ea typeface="Times New Roman"/>
                <a:cs typeface="Times New Roman"/>
                <a:sym typeface="Times New Roman"/>
              </a:rPr>
              <a:t> and New York </a:t>
            </a:r>
            <a:r>
              <a:rPr lang="en-US" sz="1500">
                <a:latin typeface="Times New Roman"/>
                <a:ea typeface="Times New Roman"/>
                <a:cs typeface="Times New Roman"/>
                <a:sym typeface="Times New Roman"/>
              </a:rPr>
              <a:t>City</a:t>
            </a:r>
            <a:r>
              <a:rPr b="0" lang="en-US" sz="1500">
                <a:latin typeface="Times New Roman"/>
                <a:ea typeface="Times New Roman"/>
                <a:cs typeface="Times New Roman"/>
                <a:sym typeface="Times New Roman"/>
              </a:rPr>
              <a:t> to gain </a:t>
            </a:r>
            <a:r>
              <a:rPr lang="en-US" sz="1500">
                <a:latin typeface="Times New Roman"/>
                <a:ea typeface="Times New Roman"/>
                <a:cs typeface="Times New Roman"/>
                <a:sym typeface="Times New Roman"/>
              </a:rPr>
              <a:t>ground from </a:t>
            </a:r>
            <a:r>
              <a:rPr b="0" lang="en-US" sz="1500">
                <a:latin typeface="Times New Roman"/>
                <a:ea typeface="Times New Roman"/>
                <a:cs typeface="Times New Roman"/>
                <a:sym typeface="Times New Roman"/>
              </a:rPr>
              <a:t>January 2030–January 2032.</a:t>
            </a:r>
            <a:endParaRPr b="0" sz="1500">
              <a:latin typeface="Times New Roman"/>
              <a:ea typeface="Times New Roman"/>
              <a:cs typeface="Times New Roman"/>
              <a:sym typeface="Times New Roman"/>
            </a:endParaRPr>
          </a:p>
          <a:p>
            <a:pPr indent="-323850" lvl="1" marL="914400" rtl="0" algn="just">
              <a:spcBef>
                <a:spcPts val="0"/>
              </a:spcBef>
              <a:spcAft>
                <a:spcPts val="0"/>
              </a:spcAft>
              <a:buSzPts val="1500"/>
              <a:buFont typeface="Times New Roman"/>
              <a:buAutoNum type="alphaLcPeriod"/>
            </a:pPr>
            <a:r>
              <a:rPr lang="en-US" sz="1500">
                <a:latin typeface="Times New Roman"/>
                <a:ea typeface="Times New Roman"/>
                <a:cs typeface="Times New Roman"/>
                <a:sym typeface="Times New Roman"/>
              </a:rPr>
              <a:t>We will e</a:t>
            </a:r>
            <a:r>
              <a:rPr b="0" lang="en-US" sz="1500">
                <a:latin typeface="Times New Roman"/>
                <a:ea typeface="Times New Roman"/>
                <a:cs typeface="Times New Roman"/>
                <a:sym typeface="Times New Roman"/>
              </a:rPr>
              <a:t>xpand to </a:t>
            </a:r>
            <a:r>
              <a:rPr lang="en-US" sz="1500">
                <a:latin typeface="Times New Roman"/>
                <a:ea typeface="Times New Roman"/>
                <a:cs typeface="Times New Roman"/>
                <a:sym typeface="Times New Roman"/>
              </a:rPr>
              <a:t>Boston, MA,</a:t>
            </a:r>
            <a:r>
              <a:rPr b="0" lang="en-US" sz="1500">
                <a:latin typeface="Times New Roman"/>
                <a:ea typeface="Times New Roman"/>
                <a:cs typeface="Times New Roman"/>
                <a:sym typeface="Times New Roman"/>
              </a:rPr>
              <a:t> using the same concept, gaining as much </a:t>
            </a:r>
            <a:r>
              <a:rPr lang="en-US" sz="1500">
                <a:latin typeface="Times New Roman"/>
                <a:ea typeface="Times New Roman"/>
                <a:cs typeface="Times New Roman"/>
                <a:sym typeface="Times New Roman"/>
              </a:rPr>
              <a:t>profit</a:t>
            </a:r>
            <a:r>
              <a:rPr b="0" lang="en-US" sz="1500">
                <a:latin typeface="Times New Roman"/>
                <a:ea typeface="Times New Roman"/>
                <a:cs typeface="Times New Roman"/>
                <a:sym typeface="Times New Roman"/>
              </a:rPr>
              <a:t> from the urban and suburban areas in January 20</a:t>
            </a:r>
            <a:r>
              <a:rPr lang="en-US" sz="1500">
                <a:latin typeface="Times New Roman"/>
                <a:ea typeface="Times New Roman"/>
                <a:cs typeface="Times New Roman"/>
                <a:sym typeface="Times New Roman"/>
              </a:rPr>
              <a:t>27</a:t>
            </a:r>
            <a:r>
              <a:rPr b="0" lang="en-US" sz="1500">
                <a:latin typeface="Times New Roman"/>
                <a:ea typeface="Times New Roman"/>
                <a:cs typeface="Times New Roman"/>
                <a:sym typeface="Times New Roman"/>
              </a:rPr>
              <a:t>–January 2035.</a:t>
            </a:r>
            <a:endParaRPr b="0" sz="1500">
              <a:latin typeface="Times New Roman"/>
              <a:ea typeface="Times New Roman"/>
              <a:cs typeface="Times New Roman"/>
              <a:sym typeface="Times New Roman"/>
            </a:endParaRPr>
          </a:p>
        </p:txBody>
      </p:sp>
      <p:sp>
        <p:nvSpPr>
          <p:cNvPr id="171" name="Google Shape;171;g31886ff87f8_1_77"/>
          <p:cNvSpPr txBox="1"/>
          <p:nvPr>
            <p:ph type="title"/>
          </p:nvPr>
        </p:nvSpPr>
        <p:spPr>
          <a:xfrm>
            <a:off x="235725" y="446571"/>
            <a:ext cx="10972800" cy="684900"/>
          </a:xfrm>
          <a:prstGeom prst="rect">
            <a:avLst/>
          </a:prstGeom>
          <a:noFill/>
          <a:ln>
            <a:noFill/>
          </a:ln>
        </p:spPr>
        <p:txBody>
          <a:bodyPr anchorCtr="0" anchor="t" bIns="45700" lIns="365750" spcFirstLastPara="1" rIns="365750" wrap="square" tIns="45700">
            <a:noAutofit/>
          </a:bodyPr>
          <a:lstStyle/>
          <a:p>
            <a:pPr indent="0" lvl="0" marL="0" rtl="0" algn="l">
              <a:spcBef>
                <a:spcPts val="0"/>
              </a:spcBef>
              <a:spcAft>
                <a:spcPts val="0"/>
              </a:spcAft>
              <a:buSzPts val="1100"/>
              <a:buNone/>
            </a:pPr>
            <a:r>
              <a:rPr lang="en-US">
                <a:solidFill>
                  <a:schemeClr val="dk2"/>
                </a:solidFill>
                <a:latin typeface="Times New Roman"/>
                <a:ea typeface="Times New Roman"/>
                <a:cs typeface="Times New Roman"/>
                <a:sym typeface="Times New Roman"/>
                <a:extLst>
                  <a:ext uri="http://customooxmlschemas.google.com/">
                    <go:slidesCustomData xmlns:go="http://customooxmlschemas.google.com/" textRoundtripDataId="6"/>
                  </a:ext>
                </a:extLst>
              </a:rPr>
              <a:t>Business Model and Scalability</a:t>
            </a:r>
            <a:endParaRPr>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2">
      <a:dk1>
        <a:srgbClr val="000000"/>
      </a:dk1>
      <a:lt1>
        <a:srgbClr val="FFFFFF"/>
      </a:lt1>
      <a:dk2>
        <a:srgbClr val="862633"/>
      </a:dk2>
      <a:lt2>
        <a:srgbClr val="76797D"/>
      </a:lt2>
      <a:accent1>
        <a:srgbClr val="9B2B24"/>
      </a:accent1>
      <a:accent2>
        <a:srgbClr val="D1A117"/>
      </a:accent2>
      <a:accent3>
        <a:srgbClr val="A8431E"/>
      </a:accent3>
      <a:accent4>
        <a:srgbClr val="C67530"/>
      </a:accent4>
      <a:accent5>
        <a:srgbClr val="A79968"/>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Aaron Akkara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0x010100B8176BAC6603B84CAB7CB3D4EEC1EF08</vt:lpwstr>
  </property>
</Properties>
</file>